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31" r:id="rId2"/>
    <p:sldId id="257" r:id="rId3"/>
    <p:sldId id="366" r:id="rId4"/>
    <p:sldId id="363" r:id="rId5"/>
    <p:sldId id="364" r:id="rId6"/>
    <p:sldId id="373" r:id="rId7"/>
    <p:sldId id="374" r:id="rId8"/>
    <p:sldId id="372" r:id="rId9"/>
    <p:sldId id="367" r:id="rId10"/>
    <p:sldId id="350" r:id="rId11"/>
    <p:sldId id="351" r:id="rId12"/>
    <p:sldId id="352" r:id="rId13"/>
    <p:sldId id="370" r:id="rId14"/>
    <p:sldId id="353" r:id="rId15"/>
    <p:sldId id="354" r:id="rId16"/>
    <p:sldId id="371" r:id="rId17"/>
    <p:sldId id="355" r:id="rId18"/>
    <p:sldId id="357" r:id="rId19"/>
    <p:sldId id="358" r:id="rId20"/>
    <p:sldId id="365" r:id="rId21"/>
    <p:sldId id="360" r:id="rId22"/>
    <p:sldId id="361" r:id="rId23"/>
    <p:sldId id="330" r:id="rId24"/>
    <p:sldId id="377" r:id="rId25"/>
  </p:sldIdLst>
  <p:sldSz cx="9144000" cy="6858000" type="screen4x3"/>
  <p:notesSz cx="6858000" cy="9144000"/>
  <p:defaultTextStyle>
    <a:defPPr>
      <a:defRPr lang="en-US"/>
    </a:defPPr>
    <a:lvl1pPr algn="l" rtl="0" fontAlgn="base">
      <a:spcBef>
        <a:spcPct val="0"/>
      </a:spcBef>
      <a:spcAft>
        <a:spcPct val="0"/>
      </a:spcAft>
      <a:defRPr sz="4000" b="1" kern="1200">
        <a:solidFill>
          <a:schemeClr val="tx1"/>
        </a:solidFill>
        <a:latin typeface="Georgia" charset="0"/>
        <a:ea typeface="ＭＳ Ｐゴシック" charset="0"/>
        <a:cs typeface="ＭＳ Ｐゴシック" charset="0"/>
      </a:defRPr>
    </a:lvl1pPr>
    <a:lvl2pPr marL="457200" algn="l" rtl="0" fontAlgn="base">
      <a:spcBef>
        <a:spcPct val="0"/>
      </a:spcBef>
      <a:spcAft>
        <a:spcPct val="0"/>
      </a:spcAft>
      <a:defRPr sz="4000" b="1" kern="1200">
        <a:solidFill>
          <a:schemeClr val="tx1"/>
        </a:solidFill>
        <a:latin typeface="Georgia" charset="0"/>
        <a:ea typeface="ＭＳ Ｐゴシック" charset="0"/>
        <a:cs typeface="ＭＳ Ｐゴシック" charset="0"/>
      </a:defRPr>
    </a:lvl2pPr>
    <a:lvl3pPr marL="914400" algn="l" rtl="0" fontAlgn="base">
      <a:spcBef>
        <a:spcPct val="0"/>
      </a:spcBef>
      <a:spcAft>
        <a:spcPct val="0"/>
      </a:spcAft>
      <a:defRPr sz="4000" b="1" kern="1200">
        <a:solidFill>
          <a:schemeClr val="tx1"/>
        </a:solidFill>
        <a:latin typeface="Georgia" charset="0"/>
        <a:ea typeface="ＭＳ Ｐゴシック" charset="0"/>
        <a:cs typeface="ＭＳ Ｐゴシック" charset="0"/>
      </a:defRPr>
    </a:lvl3pPr>
    <a:lvl4pPr marL="1371600" algn="l" rtl="0" fontAlgn="base">
      <a:spcBef>
        <a:spcPct val="0"/>
      </a:spcBef>
      <a:spcAft>
        <a:spcPct val="0"/>
      </a:spcAft>
      <a:defRPr sz="4000" b="1" kern="1200">
        <a:solidFill>
          <a:schemeClr val="tx1"/>
        </a:solidFill>
        <a:latin typeface="Georgia" charset="0"/>
        <a:ea typeface="ＭＳ Ｐゴシック" charset="0"/>
        <a:cs typeface="ＭＳ Ｐゴシック" charset="0"/>
      </a:defRPr>
    </a:lvl4pPr>
    <a:lvl5pPr marL="1828800" algn="l" rtl="0" fontAlgn="base">
      <a:spcBef>
        <a:spcPct val="0"/>
      </a:spcBef>
      <a:spcAft>
        <a:spcPct val="0"/>
      </a:spcAft>
      <a:defRPr sz="4000" b="1" kern="1200">
        <a:solidFill>
          <a:schemeClr val="tx1"/>
        </a:solidFill>
        <a:latin typeface="Georgia" charset="0"/>
        <a:ea typeface="ＭＳ Ｐゴシック" charset="0"/>
        <a:cs typeface="ＭＳ Ｐゴシック" charset="0"/>
      </a:defRPr>
    </a:lvl5pPr>
    <a:lvl6pPr marL="2286000" algn="l" defTabSz="457200" rtl="0" eaLnBrk="1" latinLnBrk="0" hangingPunct="1">
      <a:defRPr sz="4000" b="1" kern="1200">
        <a:solidFill>
          <a:schemeClr val="tx1"/>
        </a:solidFill>
        <a:latin typeface="Georgia" charset="0"/>
        <a:ea typeface="ＭＳ Ｐゴシック" charset="0"/>
        <a:cs typeface="ＭＳ Ｐゴシック" charset="0"/>
      </a:defRPr>
    </a:lvl6pPr>
    <a:lvl7pPr marL="2743200" algn="l" defTabSz="457200" rtl="0" eaLnBrk="1" latinLnBrk="0" hangingPunct="1">
      <a:defRPr sz="4000" b="1" kern="1200">
        <a:solidFill>
          <a:schemeClr val="tx1"/>
        </a:solidFill>
        <a:latin typeface="Georgia" charset="0"/>
        <a:ea typeface="ＭＳ Ｐゴシック" charset="0"/>
        <a:cs typeface="ＭＳ Ｐゴシック" charset="0"/>
      </a:defRPr>
    </a:lvl7pPr>
    <a:lvl8pPr marL="3200400" algn="l" defTabSz="457200" rtl="0" eaLnBrk="1" latinLnBrk="0" hangingPunct="1">
      <a:defRPr sz="4000" b="1" kern="1200">
        <a:solidFill>
          <a:schemeClr val="tx1"/>
        </a:solidFill>
        <a:latin typeface="Georgia" charset="0"/>
        <a:ea typeface="ＭＳ Ｐゴシック" charset="0"/>
        <a:cs typeface="ＭＳ Ｐゴシック" charset="0"/>
      </a:defRPr>
    </a:lvl8pPr>
    <a:lvl9pPr marL="3657600" algn="l" defTabSz="457200" rtl="0" eaLnBrk="1" latinLnBrk="0" hangingPunct="1">
      <a:defRPr sz="4000" b="1" kern="1200">
        <a:solidFill>
          <a:schemeClr val="tx1"/>
        </a:solidFill>
        <a:latin typeface="Georgi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0F0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7" autoAdjust="0"/>
    <p:restoredTop sz="95190" autoAdjust="0"/>
  </p:normalViewPr>
  <p:slideViewPr>
    <p:cSldViewPr>
      <p:cViewPr>
        <p:scale>
          <a:sx n="110" d="100"/>
          <a:sy n="110" d="100"/>
        </p:scale>
        <p:origin x="-1288"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mn-ea"/>
                <a:cs typeface="+mn-cs"/>
              </a:defRPr>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ea typeface="+mn-ea"/>
                <a:cs typeface="+mn-cs"/>
              </a:defRPr>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934A26D9-4706-604C-A120-71D0B5430A71}" type="slidenum">
              <a:rPr lang="en-US"/>
              <a:pPr>
                <a:defRPr/>
              </a:pPr>
              <a:t>‹#›</a:t>
            </a:fld>
            <a:endParaRPr lang="en-US"/>
          </a:p>
        </p:txBody>
      </p:sp>
    </p:spTree>
    <p:extLst>
      <p:ext uri="{BB962C8B-B14F-4D97-AF65-F5344CB8AC3E}">
        <p14:creationId xmlns:p14="http://schemas.microsoft.com/office/powerpoint/2010/main" val="4058937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kern="1200" dirty="0" smtClean="0">
                <a:solidFill>
                  <a:schemeClr val="tx1"/>
                </a:solidFill>
                <a:effectLst/>
                <a:latin typeface="Arial" charset="0"/>
                <a:ea typeface="ＭＳ Ｐゴシック" charset="-128"/>
                <a:cs typeface="+mn-cs"/>
              </a:rPr>
              <a:t>Welcome:</a:t>
            </a:r>
          </a:p>
          <a:p>
            <a:pPr lvl="0"/>
            <a:r>
              <a:rPr lang="en-US" sz="2000" kern="1200" dirty="0" smtClean="0">
                <a:solidFill>
                  <a:schemeClr val="tx1"/>
                </a:solidFill>
                <a:effectLst/>
                <a:latin typeface="Arial" charset="0"/>
                <a:ea typeface="ＭＳ Ｐゴシック" charset="-128"/>
                <a:cs typeface="+mn-cs"/>
              </a:rPr>
              <a:t>	My name, Position &amp; School	Name of Class	If you’re in the wrong place it time to bail out.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1"/>
            <a:r>
              <a:rPr lang="en-US" sz="2000" kern="1200" dirty="0" smtClean="0">
                <a:solidFill>
                  <a:schemeClr val="tx1"/>
                </a:solidFill>
                <a:effectLst/>
                <a:latin typeface="Arial" charset="0"/>
                <a:ea typeface="ＭＳ Ｐゴシック" charset="-128"/>
                <a:cs typeface="+mn-cs"/>
              </a:rPr>
              <a:t>	Quick Survey of who we have with us:  (You know who I am – I want to know who you are)</a:t>
            </a:r>
          </a:p>
          <a:p>
            <a:pPr lvl="2"/>
            <a:r>
              <a:rPr lang="en-US" sz="2000" kern="1200" dirty="0" smtClean="0">
                <a:solidFill>
                  <a:schemeClr val="tx1"/>
                </a:solidFill>
                <a:effectLst/>
                <a:latin typeface="Arial" charset="0"/>
                <a:ea typeface="ＭＳ Ｐゴシック" charset="-128"/>
                <a:cs typeface="+mn-cs"/>
              </a:rPr>
              <a:t>CTE Teachers, Core Subject Teachers, Administrators, 	Schools/Cities - what different backgrounds do we have here?  	AMWAY???</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Class Objectives: In this session we will be talking Building a Solid and Effective CTE Program at your school.  This is a program that is </a:t>
            </a:r>
            <a:r>
              <a:rPr lang="en-US" sz="2000" u="sng" kern="1200" dirty="0" smtClean="0">
                <a:solidFill>
                  <a:schemeClr val="tx1"/>
                </a:solidFill>
                <a:effectLst/>
                <a:latin typeface="Arial" charset="0"/>
                <a:ea typeface="ＭＳ Ｐゴシック" charset="-128"/>
                <a:cs typeface="+mn-cs"/>
              </a:rPr>
              <a:t>Solid</a:t>
            </a:r>
            <a:r>
              <a:rPr lang="en-US" sz="2000" kern="1200" dirty="0" smtClean="0">
                <a:solidFill>
                  <a:schemeClr val="tx1"/>
                </a:solidFill>
                <a:effectLst/>
                <a:latin typeface="Arial" charset="0"/>
                <a:ea typeface="ＭＳ Ｐゴシック" charset="-128"/>
                <a:cs typeface="+mn-cs"/>
              </a:rPr>
              <a:t> in that both the curriculum is practical and at a current industry standard, as well as </a:t>
            </a:r>
            <a:r>
              <a:rPr lang="en-US" sz="2000" u="sng" kern="1200" dirty="0" smtClean="0">
                <a:solidFill>
                  <a:schemeClr val="tx1"/>
                </a:solidFill>
                <a:effectLst/>
                <a:latin typeface="Arial" charset="0"/>
                <a:ea typeface="ＭＳ Ｐゴシック" charset="-128"/>
                <a:cs typeface="+mn-cs"/>
              </a:rPr>
              <a:t>Effective</a:t>
            </a:r>
            <a:r>
              <a:rPr lang="en-US" sz="2000" kern="1200" dirty="0" smtClean="0">
                <a:solidFill>
                  <a:schemeClr val="tx1"/>
                </a:solidFill>
                <a:effectLst/>
                <a:latin typeface="Arial" charset="0"/>
                <a:ea typeface="ＭＳ Ｐゴシック" charset="-128"/>
                <a:cs typeface="+mn-cs"/>
              </a:rPr>
              <a:t> in that students get as close to a real world experience as is possible in the high school setting.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1"/>
            <a:r>
              <a:rPr lang="en-US" sz="2000" kern="1200" dirty="0" smtClean="0">
                <a:solidFill>
                  <a:schemeClr val="tx1"/>
                </a:solidFill>
                <a:effectLst/>
                <a:latin typeface="Arial" charset="0"/>
                <a:ea typeface="ＭＳ Ｐゴシック" charset="-128"/>
                <a:cs typeface="+mn-cs"/>
              </a:rPr>
              <a:t>My Experiences</a:t>
            </a:r>
          </a:p>
          <a:p>
            <a:pPr lvl="2"/>
            <a:r>
              <a:rPr lang="en-US" sz="2000" kern="1200" dirty="0" smtClean="0">
                <a:solidFill>
                  <a:schemeClr val="tx1"/>
                </a:solidFill>
                <a:effectLst/>
                <a:latin typeface="Arial" charset="0"/>
                <a:ea typeface="ＭＳ Ｐゴシック" charset="-128"/>
                <a:cs typeface="+mn-cs"/>
              </a:rPr>
              <a:t>Did not begin high school teaching until I was 45. </a:t>
            </a:r>
          </a:p>
          <a:p>
            <a:pPr lvl="2"/>
            <a:r>
              <a:rPr lang="en-US" sz="2000" kern="1200" dirty="0" smtClean="0">
                <a:solidFill>
                  <a:schemeClr val="tx1"/>
                </a:solidFill>
                <a:effectLst/>
                <a:latin typeface="Arial" charset="0"/>
                <a:ea typeface="ＭＳ Ｐゴシック" charset="-128"/>
                <a:cs typeface="+mn-cs"/>
              </a:rPr>
              <a:t>Prior to that I had been traveling and training leaders and teams for 10 years prior to that. </a:t>
            </a:r>
          </a:p>
          <a:p>
            <a:pPr lvl="2"/>
            <a:r>
              <a:rPr lang="en-US" sz="2000" kern="1200" dirty="0" smtClean="0">
                <a:solidFill>
                  <a:schemeClr val="tx1"/>
                </a:solidFill>
                <a:effectLst/>
                <a:latin typeface="Arial" charset="0"/>
                <a:ea typeface="ＭＳ Ｐゴシック" charset="-128"/>
                <a:cs typeface="+mn-cs"/>
              </a:rPr>
              <a:t>My first job in adult life was in the automotive industry, where I was a Honda/Acura Technician, Service Manager then the General Manager of an Auto Electric Specialty shop. During those years, from age 23 to 34, I’ve worked in non-profit corporations, spent 4 years with a major airline and was in the top 10% of sales after my first year with that company and ended up as an EAP representative. And then moved into public education.</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When it comes to program development, I have developed individual workshops, entire educational tracks within existing conferences and have writing and developed entire seminars.  I have always focused on personal growth and the growth of the organization that I’m working with.</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When I came into education I thought I’d find a similar passion and drive and a commitment with educators to build great programs.  I thought I’d find a clear mission for not only the programs but for entire organizations.  I was sadly disappointed.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STORY:  One day the executive director of our education foundation was singing my praises and telling me how awesome I was…. I had to stop her.  Although I knew I was doing a good job, the accolades that I was getting were far too intense for what I was doing.  That’s when I thanked her, but asked her not to judge my program based on what happens in public education, but what would happen at a public training facility. OK…  Maybe I should be told “good job”, but the praise was too intense…  She looked at me like I was from Mars, but came to be several days later and thanked me for the observation that everyone in education should be called to excellence in what we do.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That’s when I realized that the expectations for a high school program were so much lower than that in the professional training world.  Excellence was not the standard…  Instructors were going through the motions.  This, I saw, as a HUGE problem.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We HAVE TO change this mentality.  And, although I’ll admit, we may not ever be able to change the focus and drive or our schools, we do have complete control over what we do and what we can accomplish in our classrooms.  And we need to be doing it.  Learn to lead from the middle of the pack</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2"/>
            <a:r>
              <a:rPr lang="en-US" sz="2000" kern="1200" dirty="0" smtClean="0">
                <a:solidFill>
                  <a:schemeClr val="tx1"/>
                </a:solidFill>
                <a:effectLst/>
                <a:latin typeface="Arial" charset="0"/>
                <a:ea typeface="ＭＳ Ｐゴシック" charset="-128"/>
                <a:cs typeface="+mn-cs"/>
              </a:rPr>
              <a:t>So, I’m making an assumption here today… It’s that you chose to come to this class because you read the workshop description and not only want to start a CTE program, but you want to do it right.   And if you are here because you want to improve your existing program, you came to the right place.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1"/>
            <a:r>
              <a:rPr lang="en-US" sz="2000" kern="1200" dirty="0" smtClean="0">
                <a:solidFill>
                  <a:schemeClr val="tx1"/>
                </a:solidFill>
                <a:effectLst/>
                <a:latin typeface="Arial" charset="0"/>
                <a:ea typeface="ＭＳ Ｐゴシック" charset="-128"/>
                <a:cs typeface="+mn-cs"/>
              </a:rPr>
              <a:t>I want you to know that I consider myself a Trainer, more than a Teacher.  I want you to be able to ask questions and for us to have a dialog here, however, I’m also aware that we have time considerations, so if possible I want to ask that you hold your questions to the end of each session, however, if you really need a clarification or have a question, please ask it.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1"/>
            <a:r>
              <a:rPr lang="en-US" sz="2000" kern="1200" dirty="0" smtClean="0">
                <a:solidFill>
                  <a:schemeClr val="tx1"/>
                </a:solidFill>
                <a:effectLst/>
                <a:latin typeface="Arial" charset="0"/>
                <a:ea typeface="ＭＳ Ｐゴシック" charset="-128"/>
                <a:cs typeface="+mn-cs"/>
              </a:rPr>
              <a:t>Another thing you’ll notice is that I substitute the word TEAM in place of the word CLASS a lot.  This is intentional because I’m building a mindset change in our program. </a:t>
            </a:r>
            <a:br>
              <a:rPr lang="en-US" sz="2000" kern="1200" dirty="0" smtClean="0">
                <a:solidFill>
                  <a:schemeClr val="tx1"/>
                </a:solidFill>
                <a:effectLst/>
                <a:latin typeface="Arial" charset="0"/>
                <a:ea typeface="ＭＳ Ｐゴシック" charset="-128"/>
                <a:cs typeface="+mn-cs"/>
              </a:rPr>
            </a:br>
            <a:endParaRPr lang="en-US" sz="2000" kern="1200" dirty="0" smtClean="0">
              <a:solidFill>
                <a:schemeClr val="tx1"/>
              </a:solidFill>
              <a:effectLst/>
              <a:latin typeface="Arial" charset="0"/>
              <a:ea typeface="ＭＳ Ｐゴシック" charset="-128"/>
              <a:cs typeface="+mn-cs"/>
            </a:endParaRPr>
          </a:p>
          <a:p>
            <a:pPr lvl="1"/>
            <a:r>
              <a:rPr lang="en-US" sz="2000" kern="1200" dirty="0" smtClean="0">
                <a:solidFill>
                  <a:schemeClr val="tx1"/>
                </a:solidFill>
                <a:effectLst/>
                <a:latin typeface="Arial" charset="0"/>
                <a:ea typeface="ＭＳ Ｐゴシック" charset="-128"/>
                <a:cs typeface="+mn-cs"/>
              </a:rPr>
              <a:t>Finally I want to say a quick word about funding, because it’s listed in the class description.  I have taught numerous workshops on program building and I get this question A LOT…  “There do you get the funding for your program?” And when it’s asked I have watched almost the entire group get ready to take notes on what I’m about to say…   </a:t>
            </a:r>
          </a:p>
          <a:p>
            <a:pPr lvl="2"/>
            <a:r>
              <a:rPr lang="en-US" sz="2000" kern="1200" dirty="0" smtClean="0">
                <a:solidFill>
                  <a:schemeClr val="tx1"/>
                </a:solidFill>
                <a:effectLst/>
                <a:latin typeface="Arial" charset="0"/>
                <a:ea typeface="ＭＳ Ｐゴシック" charset="-128"/>
                <a:cs typeface="+mn-cs"/>
              </a:rPr>
              <a:t>Now, I’m going to talk about creative funding at the end of the workshop, but I need to give you a general principle here and that is that; the quote “Give me the resources and I’ll build you a program” rarely is true in any industry and education is no exception.  Yes, funding is important and we have to have it.  But the lack of it is no excuse for not moving forward.  The TRUTH is that money flows to good ideas, to growth, to vision and to commitment.  You start to build a program with nothing and be successful and in time you will have the all the funding you need. </a:t>
            </a:r>
          </a:p>
          <a:p>
            <a:pPr lvl="2"/>
            <a:r>
              <a:rPr lang="en-US" sz="2000" kern="1200" dirty="0" smtClean="0">
                <a:solidFill>
                  <a:schemeClr val="tx1"/>
                </a:solidFill>
                <a:effectLst/>
                <a:latin typeface="Arial" charset="0"/>
                <a:ea typeface="ＭＳ Ｐゴシック" charset="-128"/>
                <a:cs typeface="+mn-cs"/>
              </a:rPr>
              <a:t>We’ll talk more about this…. </a:t>
            </a:r>
          </a:p>
          <a:p>
            <a:endParaRPr lang="en-US" sz="2000" dirty="0"/>
          </a:p>
        </p:txBody>
      </p:sp>
      <p:sp>
        <p:nvSpPr>
          <p:cNvPr id="4" name="Slide Number Placeholder 3"/>
          <p:cNvSpPr>
            <a:spLocks noGrp="1"/>
          </p:cNvSpPr>
          <p:nvPr>
            <p:ph type="sldNum" sz="quarter" idx="10"/>
          </p:nvPr>
        </p:nvSpPr>
        <p:spPr/>
        <p:txBody>
          <a:bodyPr/>
          <a:lstStyle/>
          <a:p>
            <a:pPr>
              <a:defRPr/>
            </a:pPr>
            <a:fld id="{934A26D9-4706-604C-A120-71D0B5430A71}" type="slidenum">
              <a:rPr lang="en-US" smtClean="0"/>
              <a:pPr>
                <a:defRPr/>
              </a:pPr>
              <a:t>2</a:t>
            </a:fld>
            <a:endParaRPr lang="en-US"/>
          </a:p>
        </p:txBody>
      </p:sp>
    </p:spTree>
    <p:extLst>
      <p:ext uri="{BB962C8B-B14F-4D97-AF65-F5344CB8AC3E}">
        <p14:creationId xmlns:p14="http://schemas.microsoft.com/office/powerpoint/2010/main" val="209964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675457D8-3956-1B4C-92B4-A509BE3CC7ED}" type="slidenum">
              <a:rPr lang="en-US" sz="1200" b="0">
                <a:latin typeface="Arial" charset="0"/>
              </a:rPr>
              <a:pPr eaLnBrk="1" hangingPunct="1"/>
              <a:t>14</a:t>
            </a:fld>
            <a:endParaRPr lang="en-US" sz="1200" b="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B172181C-2A70-0F4D-A43D-FFB89771B492}" type="slidenum">
              <a:rPr lang="en-US" sz="1200" b="0">
                <a:latin typeface="Arial" charset="0"/>
              </a:rPr>
              <a:pPr eaLnBrk="1" hangingPunct="1"/>
              <a:t>15</a:t>
            </a:fld>
            <a:endParaRPr lang="en-US" sz="1200" b="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B172181C-2A70-0F4D-A43D-FFB89771B492}" type="slidenum">
              <a:rPr lang="en-US" sz="1200" b="0">
                <a:latin typeface="Arial" charset="0"/>
              </a:rPr>
              <a:pPr eaLnBrk="1" hangingPunct="1"/>
              <a:t>16</a:t>
            </a:fld>
            <a:endParaRPr lang="en-US" sz="1200" b="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0D8918CF-1E90-7748-BF58-25ED8DE89E84}" type="slidenum">
              <a:rPr lang="en-US" sz="1200" b="0">
                <a:latin typeface="Arial" charset="0"/>
              </a:rPr>
              <a:pPr eaLnBrk="1" hangingPunct="1"/>
              <a:t>17</a:t>
            </a:fld>
            <a:endParaRPr lang="en-US" sz="1200" b="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536F62E9-FE61-8345-83C8-2466D994BCFD}" type="slidenum">
              <a:rPr lang="en-US" sz="1200" b="0">
                <a:latin typeface="Arial" charset="0"/>
              </a:rPr>
              <a:pPr eaLnBrk="1" hangingPunct="1"/>
              <a:t>18</a:t>
            </a:fld>
            <a:endParaRPr lang="en-US" sz="1200" b="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C87AEF53-FDB1-C34F-B189-88B5F69B5BEE}" type="slidenum">
              <a:rPr lang="en-US" sz="1200" b="0">
                <a:latin typeface="Arial" charset="0"/>
              </a:rPr>
              <a:pPr eaLnBrk="1" hangingPunct="1"/>
              <a:t>19</a:t>
            </a:fld>
            <a:endParaRPr lang="en-US" sz="1200" b="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1DC51E86-A86D-C644-889D-3A193CF70B5F}" type="slidenum">
              <a:rPr lang="en-US" sz="1200" b="0">
                <a:latin typeface="Arial" charset="0"/>
              </a:rPr>
              <a:pPr eaLnBrk="1" hangingPunct="1"/>
              <a:t>20</a:t>
            </a:fld>
            <a:endParaRPr lang="en-US" sz="1200" b="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A566DCB3-96C8-674A-8D63-13294AC4E1D0}" type="slidenum">
              <a:rPr lang="en-US" sz="1200" b="0">
                <a:latin typeface="Arial" charset="0"/>
              </a:rPr>
              <a:pPr eaLnBrk="1" hangingPunct="1"/>
              <a:t>21</a:t>
            </a:fld>
            <a:endParaRPr lang="en-US" sz="1200" b="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FFC8EDD5-C99A-C442-BA03-D9382309B4BF}" type="slidenum">
              <a:rPr lang="en-US" sz="1200" b="0">
                <a:latin typeface="Arial" charset="0"/>
              </a:rPr>
              <a:pPr eaLnBrk="1" hangingPunct="1"/>
              <a:t>22</a:t>
            </a:fld>
            <a:endParaRPr lang="en-US" sz="1200" b="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A397B51D-B5CD-A944-BE4C-E7E4D126FA53}" type="slidenum">
              <a:rPr lang="en-US" sz="1200" b="0">
                <a:latin typeface="Arial" charset="0"/>
              </a:rPr>
              <a:pPr eaLnBrk="1" hangingPunct="1"/>
              <a:t>3</a:t>
            </a:fld>
            <a:endParaRPr lang="en-US" sz="1200" b="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B4C7BC7C-27C0-594C-B760-F7AA584A7E4C}" type="slidenum">
              <a:rPr lang="en-US" sz="1200" b="0">
                <a:latin typeface="Arial" charset="0"/>
              </a:rPr>
              <a:pPr eaLnBrk="1" hangingPunct="1"/>
              <a:t>4</a:t>
            </a:fld>
            <a:endParaRPr lang="en-US" sz="1200" b="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4A26D9-4706-604C-A120-71D0B5430A71}" type="slidenum">
              <a:rPr lang="en-US" smtClean="0"/>
              <a:pPr>
                <a:defRPr/>
              </a:pPr>
              <a:t>6</a:t>
            </a:fld>
            <a:endParaRPr lang="en-US"/>
          </a:p>
        </p:txBody>
      </p:sp>
    </p:spTree>
    <p:extLst>
      <p:ext uri="{BB962C8B-B14F-4D97-AF65-F5344CB8AC3E}">
        <p14:creationId xmlns:p14="http://schemas.microsoft.com/office/powerpoint/2010/main" val="401592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A397B51D-B5CD-A944-BE4C-E7E4D126FA53}" type="slidenum">
              <a:rPr lang="en-US" sz="1200" b="0">
                <a:latin typeface="Arial" charset="0"/>
              </a:rPr>
              <a:pPr eaLnBrk="1" hangingPunct="1"/>
              <a:t>9</a:t>
            </a:fld>
            <a:endParaRPr lang="en-US" sz="1200" b="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DBEC817C-6C62-5349-BF10-1DF0FDB7FC6B}" type="slidenum">
              <a:rPr lang="en-US" sz="1200" b="0">
                <a:latin typeface="Arial" charset="0"/>
              </a:rPr>
              <a:pPr eaLnBrk="1" hangingPunct="1"/>
              <a:t>10</a:t>
            </a:fld>
            <a:endParaRPr lang="en-US" sz="1200" b="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2D7D7DBE-AF4E-0F48-94CF-9FF8DE4167E4}" type="slidenum">
              <a:rPr lang="en-US" sz="1200" b="0">
                <a:latin typeface="Arial" charset="0"/>
              </a:rPr>
              <a:pPr eaLnBrk="1" hangingPunct="1"/>
              <a:t>11</a:t>
            </a:fld>
            <a:endParaRPr lang="en-US" sz="1200" b="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9BAD6ADA-05B8-5142-A2FD-B46107D4B710}" type="slidenum">
              <a:rPr lang="en-US" sz="1200" b="0">
                <a:latin typeface="Arial" charset="0"/>
              </a:rPr>
              <a:pPr eaLnBrk="1" hangingPunct="1"/>
              <a:t>12</a:t>
            </a:fld>
            <a:endParaRPr lang="en-US" sz="1200" b="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fld id="{9BAD6ADA-05B8-5142-A2FD-B46107D4B710}" type="slidenum">
              <a:rPr lang="en-US" sz="1200" b="0">
                <a:latin typeface="Arial" charset="0"/>
              </a:rPr>
              <a:pPr eaLnBrk="1" hangingPunct="1"/>
              <a:t>13</a:t>
            </a:fld>
            <a:endParaRPr lang="en-US" sz="1200" b="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53891-9085-314A-9DD2-39BCA1C47A52}" type="slidenum">
              <a:rPr lang="en-US"/>
              <a:pPr>
                <a:defRPr/>
              </a:pPr>
              <a:t>‹#›</a:t>
            </a:fld>
            <a:endParaRPr lang="en-US"/>
          </a:p>
        </p:txBody>
      </p:sp>
    </p:spTree>
    <p:extLst>
      <p:ext uri="{BB962C8B-B14F-4D97-AF65-F5344CB8AC3E}">
        <p14:creationId xmlns:p14="http://schemas.microsoft.com/office/powerpoint/2010/main" val="1914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B58985-D094-2B4F-B201-2DB061066217}" type="slidenum">
              <a:rPr lang="en-US"/>
              <a:pPr>
                <a:defRPr/>
              </a:pPr>
              <a:t>‹#›</a:t>
            </a:fld>
            <a:endParaRPr lang="en-US"/>
          </a:p>
        </p:txBody>
      </p:sp>
    </p:spTree>
    <p:extLst>
      <p:ext uri="{BB962C8B-B14F-4D97-AF65-F5344CB8AC3E}">
        <p14:creationId xmlns:p14="http://schemas.microsoft.com/office/powerpoint/2010/main" val="90301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552D76-DB9B-CE48-9907-7B49C9E78EC9}" type="slidenum">
              <a:rPr lang="en-US"/>
              <a:pPr>
                <a:defRPr/>
              </a:pPr>
              <a:t>‹#›</a:t>
            </a:fld>
            <a:endParaRPr lang="en-US"/>
          </a:p>
        </p:txBody>
      </p:sp>
    </p:spTree>
    <p:extLst>
      <p:ext uri="{BB962C8B-B14F-4D97-AF65-F5344CB8AC3E}">
        <p14:creationId xmlns:p14="http://schemas.microsoft.com/office/powerpoint/2010/main" val="198679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BDABFE-71A0-6E45-B223-21F0892451F2}" type="slidenum">
              <a:rPr lang="en-US"/>
              <a:pPr>
                <a:defRPr/>
              </a:pPr>
              <a:t>‹#›</a:t>
            </a:fld>
            <a:endParaRPr lang="en-US"/>
          </a:p>
        </p:txBody>
      </p:sp>
    </p:spTree>
    <p:extLst>
      <p:ext uri="{BB962C8B-B14F-4D97-AF65-F5344CB8AC3E}">
        <p14:creationId xmlns:p14="http://schemas.microsoft.com/office/powerpoint/2010/main" val="309752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2D82CA-1A4F-3E48-B25E-65C9423A8895}" type="slidenum">
              <a:rPr lang="en-US"/>
              <a:pPr>
                <a:defRPr/>
              </a:pPr>
              <a:t>‹#›</a:t>
            </a:fld>
            <a:endParaRPr lang="en-US"/>
          </a:p>
        </p:txBody>
      </p:sp>
    </p:spTree>
    <p:extLst>
      <p:ext uri="{BB962C8B-B14F-4D97-AF65-F5344CB8AC3E}">
        <p14:creationId xmlns:p14="http://schemas.microsoft.com/office/powerpoint/2010/main" val="287672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FE34B3-7718-3048-86CE-E3B4D56B0BCA}" type="slidenum">
              <a:rPr lang="en-US"/>
              <a:pPr>
                <a:defRPr/>
              </a:pPr>
              <a:t>‹#›</a:t>
            </a:fld>
            <a:endParaRPr lang="en-US"/>
          </a:p>
        </p:txBody>
      </p:sp>
    </p:spTree>
    <p:extLst>
      <p:ext uri="{BB962C8B-B14F-4D97-AF65-F5344CB8AC3E}">
        <p14:creationId xmlns:p14="http://schemas.microsoft.com/office/powerpoint/2010/main" val="414985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17896E-2CE3-1C4E-8299-19ADA47ED971}" type="slidenum">
              <a:rPr lang="en-US"/>
              <a:pPr>
                <a:defRPr/>
              </a:pPr>
              <a:t>‹#›</a:t>
            </a:fld>
            <a:endParaRPr lang="en-US"/>
          </a:p>
        </p:txBody>
      </p:sp>
    </p:spTree>
    <p:extLst>
      <p:ext uri="{BB962C8B-B14F-4D97-AF65-F5344CB8AC3E}">
        <p14:creationId xmlns:p14="http://schemas.microsoft.com/office/powerpoint/2010/main" val="116751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3D9FC3-CBA5-B845-82B6-3C849CE0C632}" type="slidenum">
              <a:rPr lang="en-US"/>
              <a:pPr>
                <a:defRPr/>
              </a:pPr>
              <a:t>‹#›</a:t>
            </a:fld>
            <a:endParaRPr lang="en-US"/>
          </a:p>
        </p:txBody>
      </p:sp>
    </p:spTree>
    <p:extLst>
      <p:ext uri="{BB962C8B-B14F-4D97-AF65-F5344CB8AC3E}">
        <p14:creationId xmlns:p14="http://schemas.microsoft.com/office/powerpoint/2010/main" val="260737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20B243-CCEB-DE49-B8EF-7F86ECC90A63}" type="slidenum">
              <a:rPr lang="en-US"/>
              <a:pPr>
                <a:defRPr/>
              </a:pPr>
              <a:t>‹#›</a:t>
            </a:fld>
            <a:endParaRPr lang="en-US"/>
          </a:p>
        </p:txBody>
      </p:sp>
    </p:spTree>
    <p:extLst>
      <p:ext uri="{BB962C8B-B14F-4D97-AF65-F5344CB8AC3E}">
        <p14:creationId xmlns:p14="http://schemas.microsoft.com/office/powerpoint/2010/main" val="425660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B1542F-6A70-CC4F-8B0D-1D9CC2E84822}" type="slidenum">
              <a:rPr lang="en-US"/>
              <a:pPr>
                <a:defRPr/>
              </a:pPr>
              <a:t>‹#›</a:t>
            </a:fld>
            <a:endParaRPr lang="en-US"/>
          </a:p>
        </p:txBody>
      </p:sp>
    </p:spTree>
    <p:extLst>
      <p:ext uri="{BB962C8B-B14F-4D97-AF65-F5344CB8AC3E}">
        <p14:creationId xmlns:p14="http://schemas.microsoft.com/office/powerpoint/2010/main" val="376821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49982-C32E-FD40-BFEA-8C97AAEBF355}" type="slidenum">
              <a:rPr lang="en-US"/>
              <a:pPr>
                <a:defRPr/>
              </a:pPr>
              <a:t>‹#›</a:t>
            </a:fld>
            <a:endParaRPr lang="en-US"/>
          </a:p>
        </p:txBody>
      </p:sp>
    </p:spTree>
    <p:extLst>
      <p:ext uri="{BB962C8B-B14F-4D97-AF65-F5344CB8AC3E}">
        <p14:creationId xmlns:p14="http://schemas.microsoft.com/office/powerpoint/2010/main" val="714262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4F5753C5-86D9-4C40-BD9E-AA907B7595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Philosophy, Purpose &amp; Mission</a:t>
            </a:r>
          </a:p>
          <a:p>
            <a:pPr algn="ctr" eaLnBrk="1" hangingPunct="1">
              <a:spcBef>
                <a:spcPct val="15000"/>
              </a:spcBef>
            </a:pPr>
            <a:endParaRPr lang="en-US" sz="1100">
              <a:solidFill>
                <a:schemeClr val="bg1"/>
              </a:solidFill>
            </a:endParaRPr>
          </a:p>
        </p:txBody>
      </p:sp>
      <p:sp>
        <p:nvSpPr>
          <p:cNvPr id="9" name="TextBox 8"/>
          <p:cNvSpPr txBox="1"/>
          <p:nvPr/>
        </p:nvSpPr>
        <p:spPr>
          <a:xfrm>
            <a:off x="0" y="10668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dirty="0" smtClean="0">
                <a:effectLst>
                  <a:outerShdw blurRad="38100" dist="38100" dir="2700000" algn="tl">
                    <a:srgbClr val="FFFFFF"/>
                  </a:outerShdw>
                </a:effectLst>
              </a:rPr>
              <a:t>Know Your Purpose</a:t>
            </a:r>
            <a:endParaRPr lang="en-US" sz="3200" b="0" dirty="0" smtClean="0">
              <a:effectLst>
                <a:outerShdw blurRad="38100" dist="38100" dir="2700000" algn="tl">
                  <a:srgbClr val="FFFFFF"/>
                </a:outerShdw>
              </a:effectLst>
            </a:endParaRPr>
          </a:p>
        </p:txBody>
      </p:sp>
      <p:sp>
        <p:nvSpPr>
          <p:cNvPr id="12" name="Rectangle 11"/>
          <p:cNvSpPr/>
          <p:nvPr/>
        </p:nvSpPr>
        <p:spPr>
          <a:xfrm>
            <a:off x="762000" y="1676400"/>
            <a:ext cx="5638800" cy="461963"/>
          </a:xfrm>
          <a:prstGeom prst="rect">
            <a:avLst/>
          </a:prstGeom>
        </p:spPr>
        <p:txBody>
          <a:bodyPr>
            <a:spAutoFit/>
          </a:bodyPr>
          <a:lstStyle/>
          <a:p>
            <a:pPr>
              <a:defRPr/>
            </a:pPr>
            <a:r>
              <a:rPr lang="en-US" sz="2400" dirty="0">
                <a:solidFill>
                  <a:srgbClr val="FFFF00"/>
                </a:solidFill>
                <a:effectLst>
                  <a:outerShdw blurRad="38100" dist="38100" dir="2700000" algn="tl">
                    <a:srgbClr val="000000"/>
                  </a:outerShdw>
                </a:effectLst>
              </a:rPr>
              <a:t>What skills will you focus on?</a:t>
            </a:r>
          </a:p>
        </p:txBody>
      </p:sp>
      <p:sp>
        <p:nvSpPr>
          <p:cNvPr id="13" name="Rectangle 12"/>
          <p:cNvSpPr/>
          <p:nvPr/>
        </p:nvSpPr>
        <p:spPr>
          <a:xfrm>
            <a:off x="762000" y="2819400"/>
            <a:ext cx="6781800" cy="461963"/>
          </a:xfrm>
          <a:prstGeom prst="rect">
            <a:avLst/>
          </a:prstGeom>
        </p:spPr>
        <p:txBody>
          <a:bodyPr>
            <a:spAutoFit/>
          </a:bodyPr>
          <a:lstStyle/>
          <a:p>
            <a:pPr>
              <a:defRPr/>
            </a:pPr>
            <a:r>
              <a:rPr lang="en-US" sz="2400" dirty="0">
                <a:solidFill>
                  <a:srgbClr val="FFFF00"/>
                </a:solidFill>
                <a:effectLst>
                  <a:outerShdw blurRad="38100" dist="38100" dir="2700000" algn="tl">
                    <a:srgbClr val="000000"/>
                  </a:outerShdw>
                </a:effectLst>
              </a:rPr>
              <a:t>What product/service will you produce.</a:t>
            </a:r>
          </a:p>
        </p:txBody>
      </p:sp>
      <p:sp>
        <p:nvSpPr>
          <p:cNvPr id="15" name="Rectangle 14"/>
          <p:cNvSpPr/>
          <p:nvPr/>
        </p:nvSpPr>
        <p:spPr>
          <a:xfrm>
            <a:off x="1219200" y="2057400"/>
            <a:ext cx="5257800" cy="461963"/>
          </a:xfrm>
          <a:prstGeom prst="rect">
            <a:avLst/>
          </a:prstGeom>
        </p:spPr>
        <p:txBody>
          <a:bodyPr>
            <a:spAutoFit/>
          </a:bodyPr>
          <a:lstStyle/>
          <a:p>
            <a:pPr>
              <a:defRPr/>
            </a:pPr>
            <a:r>
              <a:rPr lang="en-US" sz="2400" dirty="0" smtClean="0">
                <a:solidFill>
                  <a:srgbClr val="CCFFCC"/>
                </a:solidFill>
                <a:effectLst>
                  <a:outerShdw blurRad="38100" dist="38100" dir="2700000" algn="tl">
                    <a:srgbClr val="000000"/>
                  </a:outerShdw>
                </a:effectLst>
              </a:rPr>
              <a:t>- You </a:t>
            </a:r>
            <a:r>
              <a:rPr lang="en-US" sz="2400" dirty="0">
                <a:solidFill>
                  <a:srgbClr val="CCFFCC"/>
                </a:solidFill>
                <a:effectLst>
                  <a:outerShdw blurRad="38100" dist="38100" dir="2700000" algn="tl">
                    <a:srgbClr val="000000"/>
                  </a:outerShdw>
                </a:effectLst>
              </a:rPr>
              <a:t>cannot do it all</a:t>
            </a:r>
          </a:p>
        </p:txBody>
      </p:sp>
      <p:sp>
        <p:nvSpPr>
          <p:cNvPr id="16" name="Rectangle 15"/>
          <p:cNvSpPr/>
          <p:nvPr/>
        </p:nvSpPr>
        <p:spPr>
          <a:xfrm>
            <a:off x="1219200" y="2438400"/>
            <a:ext cx="7924800" cy="461665"/>
          </a:xfrm>
          <a:prstGeom prst="rect">
            <a:avLst/>
          </a:prstGeom>
        </p:spPr>
        <p:txBody>
          <a:bodyPr wrap="square">
            <a:spAutoFit/>
          </a:bodyPr>
          <a:lstStyle/>
          <a:p>
            <a:pPr>
              <a:defRPr/>
            </a:pPr>
            <a:r>
              <a:rPr lang="en-US" sz="2400" dirty="0" smtClean="0">
                <a:solidFill>
                  <a:srgbClr val="CCFFCC"/>
                </a:solidFill>
                <a:effectLst>
                  <a:outerShdw blurRad="38100" dist="38100" dir="2700000" algn="tl">
                    <a:srgbClr val="000000"/>
                  </a:outerShdw>
                </a:effectLst>
              </a:rPr>
              <a:t>- Train </a:t>
            </a:r>
            <a:r>
              <a:rPr lang="en-US" sz="2400" dirty="0">
                <a:solidFill>
                  <a:srgbClr val="CCFFCC"/>
                </a:solidFill>
                <a:effectLst>
                  <a:outerShdw blurRad="38100" dist="38100" dir="2700000" algn="tl">
                    <a:srgbClr val="000000"/>
                  </a:outerShdw>
                </a:effectLst>
              </a:rPr>
              <a:t>in what you are good </a:t>
            </a:r>
            <a:r>
              <a:rPr lang="en-US" sz="2400" dirty="0" smtClean="0">
                <a:solidFill>
                  <a:srgbClr val="CCFFCC"/>
                </a:solidFill>
                <a:effectLst>
                  <a:outerShdw blurRad="38100" dist="38100" dir="2700000" algn="tl">
                    <a:srgbClr val="000000"/>
                  </a:outerShdw>
                </a:effectLst>
              </a:rPr>
              <a:t>at : hard </a:t>
            </a:r>
            <a:r>
              <a:rPr lang="en-US" sz="2400" dirty="0">
                <a:solidFill>
                  <a:srgbClr val="CCFFCC"/>
                </a:solidFill>
                <a:effectLst>
                  <a:outerShdw blurRad="38100" dist="38100" dir="2700000" algn="tl">
                    <a:srgbClr val="000000"/>
                  </a:outerShdw>
                </a:effectLst>
              </a:rPr>
              <a:t>&amp;</a:t>
            </a:r>
            <a:r>
              <a:rPr lang="en-US" sz="2400" dirty="0" smtClean="0">
                <a:solidFill>
                  <a:srgbClr val="CCFFCC"/>
                </a:solidFill>
                <a:effectLst>
                  <a:outerShdw blurRad="38100" dist="38100" dir="2700000" algn="tl">
                    <a:srgbClr val="000000"/>
                  </a:outerShdw>
                </a:effectLst>
              </a:rPr>
              <a:t> soft </a:t>
            </a:r>
            <a:r>
              <a:rPr lang="en-US" sz="2400" dirty="0">
                <a:solidFill>
                  <a:srgbClr val="CCFFCC"/>
                </a:solidFill>
                <a:effectLst>
                  <a:outerShdw blurRad="38100" dist="38100" dir="2700000" algn="tl">
                    <a:srgbClr val="000000"/>
                  </a:outerShdw>
                </a:effectLst>
              </a:rPr>
              <a:t>s</a:t>
            </a:r>
            <a:r>
              <a:rPr lang="en-US" sz="2400" dirty="0" smtClean="0">
                <a:solidFill>
                  <a:srgbClr val="CCFFCC"/>
                </a:solidFill>
                <a:effectLst>
                  <a:outerShdw blurRad="38100" dist="38100" dir="2700000" algn="tl">
                    <a:srgbClr val="000000"/>
                  </a:outerShdw>
                </a:effectLst>
              </a:rPr>
              <a:t>kills</a:t>
            </a:r>
            <a:endParaRPr lang="en-US" sz="2400" dirty="0">
              <a:solidFill>
                <a:srgbClr val="CCFFCC"/>
              </a:solidFill>
              <a:effectLst>
                <a:outerShdw blurRad="38100" dist="38100" dir="2700000" algn="tl">
                  <a:srgbClr val="000000"/>
                </a:outerShdw>
              </a:effectLst>
            </a:endParaRPr>
          </a:p>
        </p:txBody>
      </p:sp>
      <p:sp>
        <p:nvSpPr>
          <p:cNvPr id="19" name="Rectangle 18"/>
          <p:cNvSpPr/>
          <p:nvPr/>
        </p:nvSpPr>
        <p:spPr>
          <a:xfrm>
            <a:off x="1219200" y="3200400"/>
            <a:ext cx="55626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Beginning Level</a:t>
            </a:r>
          </a:p>
        </p:txBody>
      </p:sp>
      <p:sp>
        <p:nvSpPr>
          <p:cNvPr id="24" name="Rectangle 23"/>
          <p:cNvSpPr/>
          <p:nvPr/>
        </p:nvSpPr>
        <p:spPr>
          <a:xfrm>
            <a:off x="1219200" y="4800600"/>
            <a:ext cx="55626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Advanced Level</a:t>
            </a:r>
          </a:p>
        </p:txBody>
      </p:sp>
      <p:sp>
        <p:nvSpPr>
          <p:cNvPr id="25" name="Rectangle 24"/>
          <p:cNvSpPr/>
          <p:nvPr/>
        </p:nvSpPr>
        <p:spPr>
          <a:xfrm>
            <a:off x="1981200" y="3581400"/>
            <a:ext cx="5562600" cy="461962"/>
          </a:xfrm>
          <a:prstGeom prst="rect">
            <a:avLst/>
          </a:prstGeom>
        </p:spPr>
        <p:txBody>
          <a:bodyPr>
            <a:spAutoFit/>
          </a:bodyPr>
          <a:lstStyle/>
          <a:p>
            <a:pPr>
              <a:defRPr/>
            </a:pPr>
            <a:r>
              <a:rPr lang="en-US" sz="2400" dirty="0" smtClean="0">
                <a:solidFill>
                  <a:srgbClr val="CCFFCC"/>
                </a:solidFill>
                <a:effectLst>
                  <a:outerShdw blurRad="38100" dist="38100" dir="2700000" algn="tl">
                    <a:srgbClr val="000000"/>
                  </a:outerShdw>
                </a:effectLst>
              </a:rPr>
              <a:t>- Skill </a:t>
            </a:r>
            <a:r>
              <a:rPr lang="en-US" sz="2400" dirty="0">
                <a:solidFill>
                  <a:srgbClr val="CCFFCC"/>
                </a:solidFill>
                <a:effectLst>
                  <a:outerShdw blurRad="38100" dist="38100" dir="2700000" algn="tl">
                    <a:srgbClr val="000000"/>
                  </a:outerShdw>
                </a:effectLst>
              </a:rPr>
              <a:t>Building – Paint a picture</a:t>
            </a:r>
          </a:p>
        </p:txBody>
      </p:sp>
      <p:sp>
        <p:nvSpPr>
          <p:cNvPr id="26" name="Rectangle 25"/>
          <p:cNvSpPr/>
          <p:nvPr/>
        </p:nvSpPr>
        <p:spPr>
          <a:xfrm>
            <a:off x="1981200" y="3962400"/>
            <a:ext cx="7162800" cy="830262"/>
          </a:xfrm>
          <a:prstGeom prst="rect">
            <a:avLst/>
          </a:prstGeom>
        </p:spPr>
        <p:txBody>
          <a:bodyPr>
            <a:spAutoFit/>
          </a:bodyPr>
          <a:lstStyle/>
          <a:p>
            <a:pPr>
              <a:defRPr/>
            </a:pPr>
            <a:r>
              <a:rPr lang="en-US" sz="2400" dirty="0" smtClean="0">
                <a:solidFill>
                  <a:srgbClr val="CCFFCC"/>
                </a:solidFill>
                <a:effectLst>
                  <a:outerShdw blurRad="38100" dist="38100" dir="2700000" algn="tl">
                    <a:srgbClr val="000000"/>
                  </a:outerShdw>
                </a:effectLst>
              </a:rPr>
              <a:t>- Create </a:t>
            </a:r>
            <a:r>
              <a:rPr lang="en-US" sz="2400" dirty="0">
                <a:solidFill>
                  <a:srgbClr val="CCFFCC"/>
                </a:solidFill>
                <a:effectLst>
                  <a:outerShdw blurRad="38100" dist="38100" dir="2700000" algn="tl">
                    <a:srgbClr val="000000"/>
                  </a:outerShdw>
                </a:effectLst>
              </a:rPr>
              <a:t>simple projects to give students exposure to all aspects of your discipline. </a:t>
            </a:r>
          </a:p>
        </p:txBody>
      </p:sp>
      <p:sp>
        <p:nvSpPr>
          <p:cNvPr id="27" name="Rectangle 26"/>
          <p:cNvSpPr/>
          <p:nvPr/>
        </p:nvSpPr>
        <p:spPr>
          <a:xfrm>
            <a:off x="1981200" y="5657672"/>
            <a:ext cx="7162800" cy="1200328"/>
          </a:xfrm>
          <a:prstGeom prst="rect">
            <a:avLst/>
          </a:prstGeom>
        </p:spPr>
        <p:txBody>
          <a:bodyPr>
            <a:spAutoFit/>
          </a:bodyPr>
          <a:lstStyle/>
          <a:p>
            <a:pPr>
              <a:buFontTx/>
              <a:buChar char="-"/>
              <a:defRPr/>
            </a:pPr>
            <a:r>
              <a:rPr lang="en-US" sz="2400" dirty="0" smtClean="0">
                <a:solidFill>
                  <a:srgbClr val="CCFFCC"/>
                </a:solidFill>
                <a:effectLst>
                  <a:outerShdw blurRad="38100" dist="38100" dir="2700000" algn="tl">
                    <a:srgbClr val="000000"/>
                  </a:outerShdw>
                </a:effectLst>
              </a:rPr>
              <a:t>School </a:t>
            </a:r>
            <a:r>
              <a:rPr lang="en-US" sz="2400" dirty="0">
                <a:solidFill>
                  <a:srgbClr val="CCFFCC"/>
                </a:solidFill>
                <a:effectLst>
                  <a:outerShdw blurRad="38100" dist="38100" dir="2700000" algn="tl">
                    <a:srgbClr val="000000"/>
                  </a:outerShdw>
                </a:effectLst>
              </a:rPr>
              <a:t>video announcements, Auto</a:t>
            </a:r>
            <a:r>
              <a:rPr lang="en-US" sz="2400" dirty="0" smtClean="0">
                <a:solidFill>
                  <a:srgbClr val="CCFFCC"/>
                </a:solidFill>
                <a:effectLst>
                  <a:outerShdw blurRad="38100" dist="38100" dir="2700000" algn="tl">
                    <a:srgbClr val="000000"/>
                  </a:outerShdw>
                </a:effectLst>
              </a:rPr>
              <a:t>    </a:t>
            </a:r>
          </a:p>
          <a:p>
            <a:pPr>
              <a:defRPr/>
            </a:pPr>
            <a:r>
              <a:rPr lang="en-US" sz="2400" dirty="0" smtClean="0">
                <a:solidFill>
                  <a:srgbClr val="CCFFCC"/>
                </a:solidFill>
                <a:effectLst>
                  <a:outerShdw blurRad="38100" dist="38100" dir="2700000" algn="tl">
                    <a:srgbClr val="000000"/>
                  </a:outerShdw>
                </a:effectLst>
              </a:rPr>
              <a:t>       Services</a:t>
            </a:r>
            <a:r>
              <a:rPr lang="en-US" sz="2400" dirty="0">
                <a:solidFill>
                  <a:srgbClr val="CCFFCC"/>
                </a:solidFill>
                <a:effectLst>
                  <a:outerShdw blurRad="38100" dist="38100" dir="2700000" algn="tl">
                    <a:srgbClr val="000000"/>
                  </a:outerShdw>
                </a:effectLst>
              </a:rPr>
              <a:t>, Catering, etc…</a:t>
            </a:r>
            <a:r>
              <a:rPr lang="en-US" sz="2400" dirty="0" smtClean="0">
                <a:solidFill>
                  <a:srgbClr val="CCFFCC"/>
                </a:solidFill>
                <a:effectLst>
                  <a:outerShdw blurRad="38100" dist="38100" dir="2700000" algn="tl">
                    <a:srgbClr val="000000"/>
                  </a:outerShdw>
                </a:effectLst>
              </a:rPr>
              <a:t> </a:t>
            </a:r>
          </a:p>
          <a:p>
            <a:pPr>
              <a:defRPr/>
            </a:pPr>
            <a:r>
              <a:rPr lang="en-US" sz="2400" dirty="0" smtClean="0">
                <a:solidFill>
                  <a:srgbClr val="CCFFCC"/>
                </a:solidFill>
                <a:effectLst>
                  <a:outerShdw blurRad="38100" dist="38100" dir="2700000" algn="tl">
                    <a:srgbClr val="000000"/>
                  </a:outerShdw>
                </a:effectLst>
              </a:rPr>
              <a:t>- What </a:t>
            </a:r>
            <a:r>
              <a:rPr lang="en-US" sz="2400" dirty="0">
                <a:solidFill>
                  <a:srgbClr val="CCFFCC"/>
                </a:solidFill>
                <a:effectLst>
                  <a:outerShdw blurRad="38100" dist="38100" dir="2700000" algn="tl">
                    <a:srgbClr val="000000"/>
                  </a:outerShdw>
                </a:effectLst>
              </a:rPr>
              <a:t>can you </a:t>
            </a:r>
            <a:r>
              <a:rPr lang="en-US" sz="2400" dirty="0" smtClean="0">
                <a:solidFill>
                  <a:srgbClr val="CCFFCC"/>
                </a:solidFill>
                <a:effectLst>
                  <a:outerShdw blurRad="38100" dist="38100" dir="2700000" algn="tl">
                    <a:srgbClr val="000000"/>
                  </a:outerShdw>
                </a:effectLst>
              </a:rPr>
              <a:t>offer?</a:t>
            </a:r>
            <a:endParaRPr lang="en-US" sz="2400" dirty="0">
              <a:solidFill>
                <a:srgbClr val="CCFFCC"/>
              </a:solidFill>
              <a:effectLst>
                <a:outerShdw blurRad="38100" dist="38100" dir="2700000" algn="tl">
                  <a:srgbClr val="000000"/>
                </a:outerShdw>
              </a:effectLst>
            </a:endParaRPr>
          </a:p>
        </p:txBody>
      </p:sp>
      <p:sp>
        <p:nvSpPr>
          <p:cNvPr id="28" name="Rectangle 27"/>
          <p:cNvSpPr/>
          <p:nvPr/>
        </p:nvSpPr>
        <p:spPr>
          <a:xfrm>
            <a:off x="1981200" y="5181600"/>
            <a:ext cx="6934200" cy="461963"/>
          </a:xfrm>
          <a:prstGeom prst="rect">
            <a:avLst/>
          </a:prstGeom>
        </p:spPr>
        <p:txBody>
          <a:bodyPr>
            <a:spAutoFit/>
          </a:bodyPr>
          <a:lstStyle/>
          <a:p>
            <a:pPr>
              <a:defRPr/>
            </a:pPr>
            <a:r>
              <a:rPr lang="en-US" sz="2400" dirty="0" smtClean="0">
                <a:solidFill>
                  <a:srgbClr val="CCFFCC"/>
                </a:solidFill>
                <a:effectLst>
                  <a:outerShdw blurRad="38100" dist="38100" dir="2700000" algn="tl">
                    <a:srgbClr val="000000"/>
                  </a:outerShdw>
                </a:effectLst>
              </a:rPr>
              <a:t>- Create </a:t>
            </a:r>
            <a:r>
              <a:rPr lang="en-US" sz="2400" dirty="0">
                <a:solidFill>
                  <a:srgbClr val="CCFFCC"/>
                </a:solidFill>
                <a:effectLst>
                  <a:outerShdw blurRad="38100" dist="38100" dir="2700000" algn="tl">
                    <a:srgbClr val="000000"/>
                  </a:outerShdw>
                </a:effectLst>
              </a:rPr>
              <a:t>a “Real World” Experience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accel="50000" decel="5000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accel="50000" decel="5000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accel="50000" decel="5000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accel="50000" decel="5000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0-#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accel="50000" decel="5000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0-#ppt_w/2"/>
                                          </p:val>
                                        </p:tav>
                                        <p:tav tm="100000">
                                          <p:val>
                                            <p:strVal val="#ppt_x"/>
                                          </p:val>
                                        </p:tav>
                                      </p:tavLst>
                                    </p:anim>
                                    <p:anim calcmode="lin" valueType="num">
                                      <p:cBhvr additive="base">
                                        <p:cTn id="6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6" grpId="0"/>
      <p:bldP spid="19"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Philosophy, Purpose &amp; Mission</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Program Mission Statement</a:t>
            </a:r>
            <a:endParaRPr lang="en-US" sz="3200" b="0" smtClean="0">
              <a:effectLst>
                <a:outerShdw blurRad="38100" dist="38100" dir="2700000" algn="tl">
                  <a:srgbClr val="FFFFFF"/>
                </a:outerShdw>
              </a:effectLst>
            </a:endParaRPr>
          </a:p>
        </p:txBody>
      </p:sp>
      <p:sp>
        <p:nvSpPr>
          <p:cNvPr id="12" name="Rectangle 11"/>
          <p:cNvSpPr/>
          <p:nvPr/>
        </p:nvSpPr>
        <p:spPr>
          <a:xfrm>
            <a:off x="762000" y="1752600"/>
            <a:ext cx="67818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Why do you need a Mission Statement?</a:t>
            </a:r>
          </a:p>
        </p:txBody>
      </p:sp>
      <p:sp>
        <p:nvSpPr>
          <p:cNvPr id="13" name="Rectangle 12"/>
          <p:cNvSpPr/>
          <p:nvPr/>
        </p:nvSpPr>
        <p:spPr>
          <a:xfrm>
            <a:off x="762000" y="3810000"/>
            <a:ext cx="53340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Things to consider.</a:t>
            </a:r>
          </a:p>
        </p:txBody>
      </p:sp>
      <p:sp>
        <p:nvSpPr>
          <p:cNvPr id="15" name="Rectangle 14"/>
          <p:cNvSpPr/>
          <p:nvPr/>
        </p:nvSpPr>
        <p:spPr>
          <a:xfrm>
            <a:off x="1219200" y="2133600"/>
            <a:ext cx="7543800" cy="461665"/>
          </a:xfrm>
          <a:prstGeom prst="rect">
            <a:avLst/>
          </a:prstGeom>
        </p:spPr>
        <p:txBody>
          <a:bodyPr wrap="square">
            <a:spAutoFit/>
          </a:bodyPr>
          <a:lstStyle/>
          <a:p>
            <a:pPr>
              <a:defRPr/>
            </a:pPr>
            <a:r>
              <a:rPr lang="en-US" sz="2400" dirty="0">
                <a:solidFill>
                  <a:srgbClr val="CCFFCC"/>
                </a:solidFill>
                <a:effectLst>
                  <a:outerShdw blurRad="38100" dist="38100" dir="2700000" algn="tl">
                    <a:srgbClr val="000000"/>
                  </a:outerShdw>
                </a:effectLst>
              </a:rPr>
              <a:t>Gives your </a:t>
            </a:r>
            <a:r>
              <a:rPr lang="en-US" sz="2400" dirty="0" smtClean="0">
                <a:solidFill>
                  <a:srgbClr val="CCFFCC"/>
                </a:solidFill>
                <a:effectLst>
                  <a:outerShdw blurRad="38100" dist="38100" dir="2700000" algn="tl">
                    <a:srgbClr val="000000"/>
                  </a:outerShdw>
                </a:effectLst>
              </a:rPr>
              <a:t>team (classroom) </a:t>
            </a:r>
            <a:r>
              <a:rPr lang="en-US" sz="2400" dirty="0">
                <a:solidFill>
                  <a:srgbClr val="CCFFCC"/>
                </a:solidFill>
                <a:effectLst>
                  <a:outerShdw blurRad="38100" dist="38100" dir="2700000" algn="tl">
                    <a:srgbClr val="000000"/>
                  </a:outerShdw>
                </a:effectLst>
              </a:rPr>
              <a:t>a like mindset.</a:t>
            </a:r>
          </a:p>
        </p:txBody>
      </p:sp>
      <p:sp>
        <p:nvSpPr>
          <p:cNvPr id="16" name="Rectangle 15"/>
          <p:cNvSpPr/>
          <p:nvPr/>
        </p:nvSpPr>
        <p:spPr>
          <a:xfrm>
            <a:off x="1219200" y="2514600"/>
            <a:ext cx="52578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Provides Focus.</a:t>
            </a:r>
          </a:p>
        </p:txBody>
      </p:sp>
      <p:sp>
        <p:nvSpPr>
          <p:cNvPr id="17" name="Rectangle 16"/>
          <p:cNvSpPr/>
          <p:nvPr/>
        </p:nvSpPr>
        <p:spPr>
          <a:xfrm>
            <a:off x="1219200" y="2895600"/>
            <a:ext cx="6324600" cy="8302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Lets your students know why </a:t>
            </a:r>
            <a:br>
              <a:rPr lang="en-US" sz="2400" dirty="0">
                <a:solidFill>
                  <a:srgbClr val="CCFFCC"/>
                </a:solidFill>
                <a:effectLst>
                  <a:outerShdw blurRad="38100" dist="38100" dir="2700000" algn="tl">
                    <a:srgbClr val="000000"/>
                  </a:outerShdw>
                </a:effectLst>
              </a:rPr>
            </a:br>
            <a:r>
              <a:rPr lang="en-US" sz="2400" dirty="0">
                <a:solidFill>
                  <a:srgbClr val="CCFFCC"/>
                </a:solidFill>
                <a:effectLst>
                  <a:outerShdw blurRad="38100" dist="38100" dir="2700000" algn="tl">
                    <a:srgbClr val="000000"/>
                  </a:outerShdw>
                </a:effectLst>
              </a:rPr>
              <a:t>you do what you do. </a:t>
            </a:r>
          </a:p>
        </p:txBody>
      </p:sp>
      <p:sp>
        <p:nvSpPr>
          <p:cNvPr id="19" name="Rectangle 18"/>
          <p:cNvSpPr/>
          <p:nvPr/>
        </p:nvSpPr>
        <p:spPr>
          <a:xfrm>
            <a:off x="1219200" y="4267200"/>
            <a:ext cx="45720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What is YOUR mission?</a:t>
            </a:r>
          </a:p>
        </p:txBody>
      </p:sp>
      <p:sp>
        <p:nvSpPr>
          <p:cNvPr id="20" name="Rectangle 19"/>
          <p:cNvSpPr/>
          <p:nvPr/>
        </p:nvSpPr>
        <p:spPr>
          <a:xfrm>
            <a:off x="1219200" y="4719638"/>
            <a:ext cx="45720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What are YOU good at?</a:t>
            </a:r>
          </a:p>
        </p:txBody>
      </p:sp>
      <p:sp>
        <p:nvSpPr>
          <p:cNvPr id="22" name="Rectangle 21"/>
          <p:cNvSpPr/>
          <p:nvPr/>
        </p:nvSpPr>
        <p:spPr>
          <a:xfrm>
            <a:off x="1219200" y="5176838"/>
            <a:ext cx="53340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Where are YOUR successes?</a:t>
            </a:r>
          </a:p>
        </p:txBody>
      </p:sp>
      <p:sp>
        <p:nvSpPr>
          <p:cNvPr id="23" name="Rectangle 22"/>
          <p:cNvSpPr/>
          <p:nvPr/>
        </p:nvSpPr>
        <p:spPr>
          <a:xfrm>
            <a:off x="1219200" y="5634038"/>
            <a:ext cx="72390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What is the past strength of your program?</a:t>
            </a:r>
          </a:p>
        </p:txBody>
      </p:sp>
      <p:sp>
        <p:nvSpPr>
          <p:cNvPr id="24" name="Rectangle 23"/>
          <p:cNvSpPr/>
          <p:nvPr/>
        </p:nvSpPr>
        <p:spPr>
          <a:xfrm>
            <a:off x="1219200" y="6091238"/>
            <a:ext cx="74676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What is the Mission Statement of your school?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accel="50000" decel="5000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accel="50000" decel="5000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accel="50000" decel="5000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0-#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accel="50000" decel="5000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0-#ppt_w/2"/>
                                          </p:val>
                                        </p:tav>
                                        <p:tav tm="100000">
                                          <p:val>
                                            <p:strVal val="#ppt_x"/>
                                          </p:val>
                                        </p:tav>
                                      </p:tavLst>
                                    </p:anim>
                                    <p:anim calcmode="lin" valueType="num">
                                      <p:cBhvr additive="base">
                                        <p:cTn id="6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accel="50000" decel="5000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0-#ppt_w/2"/>
                                          </p:val>
                                        </p:tav>
                                        <p:tav tm="100000">
                                          <p:val>
                                            <p:strVal val="#ppt_x"/>
                                          </p:val>
                                        </p:tav>
                                      </p:tavLst>
                                    </p:anim>
                                    <p:anim calcmode="lin" valueType="num">
                                      <p:cBhvr additive="base">
                                        <p:cTn id="6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6" grpId="0"/>
      <p:bldP spid="17" grpId="0"/>
      <p:bldP spid="19" grpId="0"/>
      <p:bldP spid="20"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Mission Statement</a:t>
            </a:r>
          </a:p>
          <a:p>
            <a:pPr algn="ctr" eaLnBrk="1" hangingPunct="1">
              <a:spcBef>
                <a:spcPct val="15000"/>
              </a:spcBef>
            </a:pPr>
            <a:endParaRPr lang="en-US" sz="1100">
              <a:solidFill>
                <a:schemeClr val="bg1"/>
              </a:solidFill>
            </a:endParaRPr>
          </a:p>
        </p:txBody>
      </p:sp>
      <p:pic>
        <p:nvPicPr>
          <p:cNvPr id="7" name="Picture 6"/>
          <p:cNvPicPr>
            <a:picLocks noChangeAspect="1"/>
          </p:cNvPicPr>
          <p:nvPr/>
        </p:nvPicPr>
        <p:blipFill>
          <a:blip r:embed="rId3"/>
          <a:stretch>
            <a:fillRect/>
          </a:stretch>
        </p:blipFill>
        <p:spPr>
          <a:xfrm>
            <a:off x="1358924" y="1219200"/>
            <a:ext cx="6413476" cy="541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Mission Statement</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460375"/>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400" smtClean="0">
                <a:effectLst>
                  <a:outerShdw blurRad="38100" dist="38100" dir="2700000" algn="tl">
                    <a:srgbClr val="FFFFFF"/>
                  </a:outerShdw>
                </a:effectLst>
              </a:rPr>
              <a:t>SCOE: Career Development/Workforce Preparation</a:t>
            </a:r>
            <a:endParaRPr lang="en-US" sz="2400" b="0" smtClean="0">
              <a:effectLst>
                <a:outerShdw blurRad="38100" dist="38100" dir="2700000" algn="tl">
                  <a:srgbClr val="FFFFFF"/>
                </a:outerShdw>
              </a:effectLst>
            </a:endParaRPr>
          </a:p>
        </p:txBody>
      </p:sp>
      <p:sp>
        <p:nvSpPr>
          <p:cNvPr id="13" name="Rectangle 12"/>
          <p:cNvSpPr/>
          <p:nvPr/>
        </p:nvSpPr>
        <p:spPr>
          <a:xfrm>
            <a:off x="762000" y="4386263"/>
            <a:ext cx="7848600" cy="1938337"/>
          </a:xfrm>
          <a:prstGeom prst="rect">
            <a:avLst/>
          </a:prstGeom>
        </p:spPr>
        <p:txBody>
          <a:bodyPr>
            <a:spAutoFit/>
          </a:bodyPr>
          <a:lstStyle/>
          <a:p>
            <a:pPr algn="ctr">
              <a:defRPr/>
            </a:pPr>
            <a:r>
              <a:rPr lang="en-US" sz="2400">
                <a:solidFill>
                  <a:srgbClr val="FFFF00"/>
                </a:solidFill>
                <a:effectLst>
                  <a:outerShdw blurRad="38100" dist="38100" dir="2700000" algn="tl">
                    <a:srgbClr val="000000"/>
                  </a:outerShdw>
                </a:effectLst>
              </a:rPr>
              <a:t>HHS supports the intellectual</a:t>
            </a:r>
          </a:p>
          <a:p>
            <a:pPr algn="ctr">
              <a:defRPr/>
            </a:pPr>
            <a:r>
              <a:rPr lang="en-US" sz="2400">
                <a:solidFill>
                  <a:srgbClr val="FFFF00"/>
                </a:solidFill>
                <a:effectLst>
                  <a:outerShdw blurRad="38100" dist="38100" dir="2700000" algn="tl">
                    <a:srgbClr val="000000"/>
                  </a:outerShdw>
                </a:effectLst>
              </a:rPr>
              <a:t>and social growth of all students, </a:t>
            </a:r>
          </a:p>
          <a:p>
            <a:pPr algn="ctr">
              <a:defRPr/>
            </a:pPr>
            <a:r>
              <a:rPr lang="en-US" sz="2400">
                <a:solidFill>
                  <a:srgbClr val="FFFF00"/>
                </a:solidFill>
                <a:effectLst>
                  <a:outerShdw blurRad="38100" dist="38100" dir="2700000" algn="tl">
                    <a:srgbClr val="000000"/>
                  </a:outerShdw>
                </a:effectLst>
              </a:rPr>
              <a:t>encouraging them and preparing them </a:t>
            </a:r>
          </a:p>
          <a:p>
            <a:pPr algn="ctr">
              <a:defRPr/>
            </a:pPr>
            <a:r>
              <a:rPr lang="en-US" sz="2400">
                <a:solidFill>
                  <a:srgbClr val="FFFF00"/>
                </a:solidFill>
                <a:effectLst>
                  <a:outerShdw blurRad="38100" dist="38100" dir="2700000" algn="tl">
                    <a:srgbClr val="000000"/>
                  </a:outerShdw>
                </a:effectLst>
              </a:rPr>
              <a:t>to reach their full potential and to be contributing citizens in an ever changing world.</a:t>
            </a:r>
          </a:p>
        </p:txBody>
      </p:sp>
      <p:sp>
        <p:nvSpPr>
          <p:cNvPr id="14" name="Rectangle 13"/>
          <p:cNvSpPr/>
          <p:nvPr/>
        </p:nvSpPr>
        <p:spPr>
          <a:xfrm>
            <a:off x="228600" y="1782763"/>
            <a:ext cx="8382000" cy="1570037"/>
          </a:xfrm>
          <a:prstGeom prst="rect">
            <a:avLst/>
          </a:prstGeom>
        </p:spPr>
        <p:txBody>
          <a:bodyPr>
            <a:spAutoFit/>
          </a:bodyPr>
          <a:lstStyle/>
          <a:p>
            <a:pPr algn="ctr">
              <a:defRPr/>
            </a:pPr>
            <a:r>
              <a:rPr lang="en-US" sz="2400">
                <a:solidFill>
                  <a:srgbClr val="FFFF00"/>
                </a:solidFill>
                <a:effectLst>
                  <a:outerShdw blurRad="38100" dist="38100" dir="2700000" algn="tl">
                    <a:srgbClr val="000000"/>
                  </a:outerShdw>
                </a:effectLst>
              </a:rPr>
              <a:t>To provide countywide leadership and support</a:t>
            </a:r>
          </a:p>
          <a:p>
            <a:pPr algn="ctr">
              <a:defRPr/>
            </a:pPr>
            <a:r>
              <a:rPr lang="en-US" sz="2400">
                <a:solidFill>
                  <a:srgbClr val="FFFF00"/>
                </a:solidFill>
                <a:effectLst>
                  <a:outerShdw blurRad="38100" dist="38100" dir="2700000" algn="tl">
                    <a:srgbClr val="000000"/>
                  </a:outerShdw>
                </a:effectLst>
              </a:rPr>
              <a:t>for high school career education that is academically rigorous and aligned with the workforce preparation needs of our county.</a:t>
            </a:r>
          </a:p>
        </p:txBody>
      </p:sp>
      <p:sp>
        <p:nvSpPr>
          <p:cNvPr id="18" name="TextBox 17"/>
          <p:cNvSpPr txBox="1"/>
          <p:nvPr/>
        </p:nvSpPr>
        <p:spPr>
          <a:xfrm>
            <a:off x="152400" y="3810000"/>
            <a:ext cx="8839200" cy="4619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400" smtClean="0">
                <a:effectLst>
                  <a:outerShdw blurRad="38100" dist="38100" dir="2700000" algn="tl">
                    <a:srgbClr val="FFFFFF"/>
                  </a:outerShdw>
                </a:effectLst>
              </a:rPr>
              <a:t>Healdsburg High School</a:t>
            </a:r>
            <a:endParaRPr lang="en-US" sz="2400" b="0" smtClean="0">
              <a:effectLst>
                <a:outerShdw blurRad="38100" dist="38100" dir="2700000" algn="tl">
                  <a:srgbClr val="FFFFFF"/>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Mission Statement</a:t>
            </a:r>
          </a:p>
          <a:p>
            <a:pPr algn="ctr" eaLnBrk="1" hangingPunct="1">
              <a:spcBef>
                <a:spcPct val="15000"/>
              </a:spcBef>
            </a:pPr>
            <a:endParaRPr lang="en-US" sz="1100">
              <a:solidFill>
                <a:schemeClr val="bg1"/>
              </a:solidFill>
            </a:endParaRPr>
          </a:p>
        </p:txBody>
      </p:sp>
      <p:sp>
        <p:nvSpPr>
          <p:cNvPr id="9" name="TextBox 8"/>
          <p:cNvSpPr txBox="1"/>
          <p:nvPr/>
        </p:nvSpPr>
        <p:spPr>
          <a:xfrm>
            <a:off x="152400" y="1258888"/>
            <a:ext cx="8839200" cy="646112"/>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3600" smtClean="0">
                <a:effectLst>
                  <a:outerShdw blurRad="38100" dist="38100" dir="2700000" algn="tl">
                    <a:srgbClr val="FFFFFF"/>
                  </a:outerShdw>
                </a:effectLst>
              </a:rPr>
              <a:t>Healdsburg Digital Video</a:t>
            </a:r>
            <a:endParaRPr lang="en-US" sz="3600" b="0" smtClean="0">
              <a:effectLst>
                <a:outerShdw blurRad="38100" dist="38100" dir="2700000" algn="tl">
                  <a:srgbClr val="FFFFFF"/>
                </a:outerShdw>
              </a:effectLst>
            </a:endParaRPr>
          </a:p>
        </p:txBody>
      </p:sp>
      <p:sp>
        <p:nvSpPr>
          <p:cNvPr id="14" name="Rectangle 13"/>
          <p:cNvSpPr/>
          <p:nvPr/>
        </p:nvSpPr>
        <p:spPr>
          <a:xfrm>
            <a:off x="152400" y="1958975"/>
            <a:ext cx="8839200" cy="1938338"/>
          </a:xfrm>
          <a:prstGeom prst="rect">
            <a:avLst/>
          </a:prstGeom>
        </p:spPr>
        <p:txBody>
          <a:bodyPr>
            <a:spAutoFit/>
          </a:bodyPr>
          <a:lstStyle/>
          <a:p>
            <a:pPr algn="ctr">
              <a:defRPr/>
            </a:pPr>
            <a:r>
              <a:rPr lang="en-US" sz="2400">
                <a:solidFill>
                  <a:srgbClr val="FFFF00"/>
                </a:solidFill>
                <a:effectLst>
                  <a:outerShdw blurRad="38100" dist="38100" dir="2700000" algn="tl">
                    <a:srgbClr val="000000"/>
                  </a:outerShdw>
                </a:effectLst>
              </a:rPr>
              <a:t>To provide cutting edge and relevant education</a:t>
            </a:r>
          </a:p>
          <a:p>
            <a:pPr algn="ctr">
              <a:defRPr/>
            </a:pPr>
            <a:r>
              <a:rPr lang="en-US" sz="2400">
                <a:solidFill>
                  <a:srgbClr val="FFFF00"/>
                </a:solidFill>
                <a:effectLst>
                  <a:outerShdw blurRad="38100" dist="38100" dir="2700000" algn="tl">
                    <a:srgbClr val="000000"/>
                  </a:outerShdw>
                </a:effectLst>
              </a:rPr>
              <a:t>in workforce preparation and digital video technology, utilizing the latest industry standard hardware </a:t>
            </a:r>
          </a:p>
          <a:p>
            <a:pPr algn="ctr">
              <a:defRPr/>
            </a:pPr>
            <a:r>
              <a:rPr lang="en-US" sz="2400">
                <a:solidFill>
                  <a:srgbClr val="FFFF00"/>
                </a:solidFill>
                <a:effectLst>
                  <a:outerShdw blurRad="38100" dist="38100" dir="2700000" algn="tl">
                    <a:srgbClr val="000000"/>
                  </a:outerShdw>
                </a:effectLst>
              </a:rPr>
              <a:t>and software, in an environment that encourages learning, creativity, and personal growth. </a:t>
            </a:r>
          </a:p>
        </p:txBody>
      </p:sp>
      <p:pic>
        <p:nvPicPr>
          <p:cNvPr id="7" name="Picture 6" descr="HHS_Digital_Logo.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3962400"/>
            <a:ext cx="27765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Structure &amp; Function</a:t>
            </a:r>
          </a:p>
          <a:p>
            <a:pPr algn="ctr" eaLnBrk="1" hangingPunct="1">
              <a:spcBef>
                <a:spcPct val="15000"/>
              </a:spcBef>
            </a:pPr>
            <a:endParaRPr lang="en-US" sz="1100">
              <a:solidFill>
                <a:schemeClr val="bg1"/>
              </a:solidFill>
            </a:endParaRPr>
          </a:p>
        </p:txBody>
      </p:sp>
      <p:sp>
        <p:nvSpPr>
          <p:cNvPr id="9" name="TextBox 8"/>
          <p:cNvSpPr txBox="1"/>
          <p:nvPr/>
        </p:nvSpPr>
        <p:spPr>
          <a:xfrm>
            <a:off x="228600" y="1143000"/>
            <a:ext cx="4267200" cy="584200"/>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dirty="0" smtClean="0">
                <a:effectLst>
                  <a:outerShdw blurRad="38100" dist="38100" dir="2700000" algn="tl">
                    <a:srgbClr val="FFFFFF"/>
                  </a:outerShdw>
                </a:effectLst>
              </a:rPr>
              <a:t>Program Personnel</a:t>
            </a:r>
            <a:endParaRPr lang="en-US" sz="3200" b="0" dirty="0" smtClean="0">
              <a:effectLst>
                <a:outerShdw blurRad="38100" dist="38100" dir="2700000" algn="tl">
                  <a:srgbClr val="FFFFFF"/>
                </a:outerShdw>
              </a:effectLst>
            </a:endParaRPr>
          </a:p>
        </p:txBody>
      </p:sp>
      <p:sp>
        <p:nvSpPr>
          <p:cNvPr id="12" name="Rectangle 11"/>
          <p:cNvSpPr/>
          <p:nvPr/>
        </p:nvSpPr>
        <p:spPr>
          <a:xfrm>
            <a:off x="0" y="1752600"/>
            <a:ext cx="4953000" cy="584776"/>
          </a:xfrm>
          <a:prstGeom prst="rect">
            <a:avLst/>
          </a:prstGeom>
        </p:spPr>
        <p:txBody>
          <a:bodyPr wrap="square">
            <a:spAutoFit/>
          </a:bodyPr>
          <a:lstStyle/>
          <a:p>
            <a:pPr algn="ctr">
              <a:defRPr/>
            </a:pPr>
            <a:r>
              <a:rPr lang="en-US" sz="3200" dirty="0">
                <a:solidFill>
                  <a:srgbClr val="FFFF00"/>
                </a:solidFill>
                <a:effectLst>
                  <a:outerShdw blurRad="38100" dist="38100" dir="2700000" algn="tl">
                    <a:srgbClr val="000000"/>
                  </a:outerShdw>
                </a:effectLst>
              </a:rPr>
              <a:t>Teacher</a:t>
            </a:r>
          </a:p>
        </p:txBody>
      </p:sp>
      <p:sp>
        <p:nvSpPr>
          <p:cNvPr id="15" name="Rectangle 14"/>
          <p:cNvSpPr/>
          <p:nvPr/>
        </p:nvSpPr>
        <p:spPr>
          <a:xfrm>
            <a:off x="228600" y="2438400"/>
            <a:ext cx="4648200" cy="461665"/>
          </a:xfrm>
          <a:prstGeom prst="rect">
            <a:avLst/>
          </a:prstGeom>
        </p:spPr>
        <p:txBody>
          <a:bodyPr wrap="square">
            <a:spAutoFit/>
          </a:bodyPr>
          <a:lstStyle/>
          <a:p>
            <a:pPr>
              <a:defRPr/>
            </a:pPr>
            <a:r>
              <a:rPr lang="en-US" sz="2400" dirty="0">
                <a:solidFill>
                  <a:srgbClr val="CCFFCC"/>
                </a:solidFill>
                <a:effectLst>
                  <a:outerShdw blurRad="38100" dist="38100" dir="2700000" algn="tl">
                    <a:srgbClr val="000000"/>
                  </a:outerShdw>
                </a:effectLst>
              </a:rPr>
              <a:t>Your role &amp; responsibilities</a:t>
            </a:r>
          </a:p>
        </p:txBody>
      </p:sp>
      <p:sp>
        <p:nvSpPr>
          <p:cNvPr id="16" name="Rectangle 15"/>
          <p:cNvSpPr/>
          <p:nvPr/>
        </p:nvSpPr>
        <p:spPr>
          <a:xfrm>
            <a:off x="0" y="3048000"/>
            <a:ext cx="4953000" cy="830997"/>
          </a:xfrm>
          <a:prstGeom prst="rect">
            <a:avLst/>
          </a:prstGeom>
        </p:spPr>
        <p:txBody>
          <a:bodyPr wrap="square">
            <a:spAutoFit/>
          </a:bodyPr>
          <a:lstStyle/>
          <a:p>
            <a:pPr algn="ctr">
              <a:defRPr/>
            </a:pPr>
            <a:r>
              <a:rPr lang="en-US" sz="2400" dirty="0" smtClean="0">
                <a:solidFill>
                  <a:srgbClr val="CCFFCC"/>
                </a:solidFill>
                <a:effectLst>
                  <a:outerShdw blurRad="38100" dist="38100" dir="2700000" algn="tl">
                    <a:srgbClr val="000000"/>
                  </a:outerShdw>
                </a:effectLst>
              </a:rPr>
              <a:t>Instructor:</a:t>
            </a:r>
          </a:p>
          <a:p>
            <a:pPr algn="ctr">
              <a:defRPr/>
            </a:pPr>
            <a:r>
              <a:rPr lang="en-US" sz="2400" dirty="0" smtClean="0">
                <a:solidFill>
                  <a:srgbClr val="CCFFCC"/>
                </a:solidFill>
                <a:effectLst>
                  <a:outerShdw blurRad="38100" dist="38100" dir="2700000" algn="tl">
                    <a:srgbClr val="000000"/>
                  </a:outerShdw>
                </a:effectLst>
              </a:rPr>
              <a:t>Education Model</a:t>
            </a:r>
            <a:endParaRPr lang="en-US" sz="2400" dirty="0">
              <a:solidFill>
                <a:srgbClr val="CCFFCC"/>
              </a:solidFill>
              <a:effectLst>
                <a:outerShdw blurRad="38100" dist="38100" dir="2700000" algn="tl">
                  <a:srgbClr val="000000"/>
                </a:outerShdw>
              </a:effectLst>
            </a:endParaRPr>
          </a:p>
        </p:txBody>
      </p:sp>
      <p:sp>
        <p:nvSpPr>
          <p:cNvPr id="17" name="Rectangle 16"/>
          <p:cNvSpPr/>
          <p:nvPr/>
        </p:nvSpPr>
        <p:spPr>
          <a:xfrm>
            <a:off x="0" y="4267200"/>
            <a:ext cx="4953000" cy="830997"/>
          </a:xfrm>
          <a:prstGeom prst="rect">
            <a:avLst/>
          </a:prstGeom>
        </p:spPr>
        <p:txBody>
          <a:bodyPr wrap="square">
            <a:spAutoFit/>
          </a:bodyPr>
          <a:lstStyle/>
          <a:p>
            <a:pPr algn="ctr">
              <a:defRPr/>
            </a:pPr>
            <a:r>
              <a:rPr lang="en-US" sz="2400" dirty="0" smtClean="0">
                <a:solidFill>
                  <a:srgbClr val="CCFFCC"/>
                </a:solidFill>
                <a:effectLst>
                  <a:outerShdw blurRad="38100" dist="38100" dir="2700000" algn="tl">
                    <a:srgbClr val="000000"/>
                  </a:outerShdw>
                </a:effectLst>
              </a:rPr>
              <a:t>Program Director: </a:t>
            </a:r>
          </a:p>
          <a:p>
            <a:pPr algn="ctr">
              <a:defRPr/>
            </a:pPr>
            <a:r>
              <a:rPr lang="en-US" sz="2400" dirty="0" smtClean="0">
                <a:solidFill>
                  <a:srgbClr val="CCFFCC"/>
                </a:solidFill>
                <a:effectLst>
                  <a:outerShdw blurRad="38100" dist="38100" dir="2700000" algn="tl">
                    <a:srgbClr val="000000"/>
                  </a:outerShdw>
                </a:effectLst>
              </a:rPr>
              <a:t>Employer </a:t>
            </a:r>
            <a:r>
              <a:rPr lang="en-US" sz="2400" dirty="0">
                <a:solidFill>
                  <a:srgbClr val="CCFFCC"/>
                </a:solidFill>
                <a:effectLst>
                  <a:outerShdw blurRad="38100" dist="38100" dir="2700000" algn="tl">
                    <a:srgbClr val="000000"/>
                  </a:outerShdw>
                </a:effectLst>
              </a:rPr>
              <a:t>Model</a:t>
            </a:r>
          </a:p>
        </p:txBody>
      </p:sp>
      <p:sp>
        <p:nvSpPr>
          <p:cNvPr id="14" name="Rectangle 13"/>
          <p:cNvSpPr/>
          <p:nvPr/>
        </p:nvSpPr>
        <p:spPr>
          <a:xfrm>
            <a:off x="0" y="5410200"/>
            <a:ext cx="4876800" cy="1077218"/>
          </a:xfrm>
          <a:prstGeom prst="rect">
            <a:avLst/>
          </a:prstGeom>
        </p:spPr>
        <p:txBody>
          <a:bodyPr wrap="square">
            <a:spAutoFit/>
          </a:bodyPr>
          <a:lstStyle/>
          <a:p>
            <a:pPr algn="ctr">
              <a:defRPr/>
            </a:pPr>
            <a:r>
              <a:rPr lang="en-US" sz="3200" dirty="0">
                <a:solidFill>
                  <a:srgbClr val="FF0000"/>
                </a:solidFill>
                <a:effectLst>
                  <a:outerShdw blurRad="38100" dist="38100" dir="2700000" algn="tl">
                    <a:srgbClr val="000000"/>
                  </a:outerShdw>
                </a:effectLst>
              </a:rPr>
              <a:t>The reality is that you have to be </a:t>
            </a:r>
            <a:r>
              <a:rPr lang="en-US" sz="3200" dirty="0" smtClean="0">
                <a:solidFill>
                  <a:srgbClr val="FF0000"/>
                </a:solidFill>
                <a:effectLst>
                  <a:outerShdw blurRad="38100" dist="38100" dir="2700000" algn="tl">
                    <a:srgbClr val="000000"/>
                  </a:outerShdw>
                </a:effectLst>
              </a:rPr>
              <a:t>both!!</a:t>
            </a:r>
            <a:endParaRPr lang="en-US" sz="3200" dirty="0">
              <a:solidFill>
                <a:srgbClr val="FF0000"/>
              </a:solidFill>
              <a:effectLst>
                <a:outerShdw blurRad="38100" dist="38100" dir="2700000" algn="tl">
                  <a:srgbClr val="000000"/>
                </a:outerShdw>
              </a:effectLst>
            </a:endParaRPr>
          </a:p>
        </p:txBody>
      </p:sp>
      <p:pic>
        <p:nvPicPr>
          <p:cNvPr id="31746" name="Picture 2"/>
          <p:cNvPicPr>
            <a:picLocks noChangeAspect="1" noChangeArrowheads="1"/>
          </p:cNvPicPr>
          <p:nvPr/>
        </p:nvPicPr>
        <p:blipFill>
          <a:blip r:embed="rId3"/>
          <a:srcRect/>
          <a:stretch>
            <a:fillRect/>
          </a:stretch>
        </p:blipFill>
        <p:spPr bwMode="auto">
          <a:xfrm>
            <a:off x="4876800" y="1502072"/>
            <a:ext cx="3990360" cy="4746328"/>
          </a:xfrm>
          <a:prstGeom prst="rect">
            <a:avLst/>
          </a:prstGeom>
          <a:noFill/>
          <a:ln w="9525">
            <a:noFill/>
            <a:miter lim="800000"/>
            <a:headEnd/>
            <a:tailEnd/>
          </a:ln>
          <a:effectLst/>
        </p:spPr>
      </p:pic>
      <p:sp>
        <p:nvSpPr>
          <p:cNvPr id="2" name="TextBox 1"/>
          <p:cNvSpPr txBox="1"/>
          <p:nvPr/>
        </p:nvSpPr>
        <p:spPr>
          <a:xfrm>
            <a:off x="1485900" y="1981200"/>
            <a:ext cx="184666" cy="707886"/>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1746"/>
                                        </p:tgtEl>
                                        <p:attrNameLst>
                                          <p:attrName>style.visibility</p:attrName>
                                        </p:attrNameLst>
                                      </p:cBhvr>
                                      <p:to>
                                        <p:strVal val="visible"/>
                                      </p:to>
                                    </p:set>
                                    <p:animEffect transition="in" filter="dissolve">
                                      <p:cBhvr>
                                        <p:cTn id="42"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6" grpId="0"/>
      <p:bldP spid="17"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Structure &amp; Function</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Program Personnel</a:t>
            </a:r>
            <a:endParaRPr lang="en-US" sz="3200" b="0" smtClean="0">
              <a:effectLst>
                <a:outerShdw blurRad="38100" dist="38100" dir="2700000" algn="tl">
                  <a:srgbClr val="FFFFFF"/>
                </a:outerShdw>
              </a:effectLst>
            </a:endParaRPr>
          </a:p>
        </p:txBody>
      </p:sp>
      <p:sp>
        <p:nvSpPr>
          <p:cNvPr id="13" name="Rectangle 12"/>
          <p:cNvSpPr/>
          <p:nvPr/>
        </p:nvSpPr>
        <p:spPr>
          <a:xfrm>
            <a:off x="0" y="1752600"/>
            <a:ext cx="4648200" cy="584776"/>
          </a:xfrm>
          <a:prstGeom prst="rect">
            <a:avLst/>
          </a:prstGeom>
        </p:spPr>
        <p:txBody>
          <a:bodyPr wrap="square">
            <a:spAutoFit/>
          </a:bodyPr>
          <a:lstStyle/>
          <a:p>
            <a:pPr algn="ctr">
              <a:defRPr/>
            </a:pPr>
            <a:r>
              <a:rPr lang="en-US" sz="3200" dirty="0" smtClean="0">
                <a:solidFill>
                  <a:srgbClr val="FFFF00"/>
                </a:solidFill>
                <a:effectLst>
                  <a:outerShdw blurRad="38100" dist="38100" dir="2700000" algn="tl">
                    <a:srgbClr val="000000"/>
                  </a:outerShdw>
                </a:effectLst>
              </a:rPr>
              <a:t>Students</a:t>
            </a:r>
            <a:endParaRPr lang="en-US" sz="3200" dirty="0">
              <a:solidFill>
                <a:srgbClr val="FFFF00"/>
              </a:solidFill>
              <a:effectLst>
                <a:outerShdw blurRad="38100" dist="38100" dir="2700000" algn="tl">
                  <a:srgbClr val="000000"/>
                </a:outerShdw>
              </a:effectLst>
            </a:endParaRPr>
          </a:p>
        </p:txBody>
      </p:sp>
      <p:sp>
        <p:nvSpPr>
          <p:cNvPr id="19" name="Rectangle 18"/>
          <p:cNvSpPr/>
          <p:nvPr/>
        </p:nvSpPr>
        <p:spPr>
          <a:xfrm>
            <a:off x="0" y="2590800"/>
            <a:ext cx="4724400" cy="830997"/>
          </a:xfrm>
          <a:prstGeom prst="rect">
            <a:avLst/>
          </a:prstGeom>
        </p:spPr>
        <p:txBody>
          <a:bodyPr wrap="square">
            <a:spAutoFit/>
          </a:bodyPr>
          <a:lstStyle/>
          <a:p>
            <a:pPr algn="ctr">
              <a:defRPr/>
            </a:pPr>
            <a:r>
              <a:rPr lang="en-US" sz="2400" dirty="0" smtClean="0">
                <a:solidFill>
                  <a:srgbClr val="CCFFCC"/>
                </a:solidFill>
                <a:effectLst>
                  <a:outerShdw blurRad="38100" dist="38100" dir="2700000" algn="tl">
                    <a:srgbClr val="000000"/>
                  </a:outerShdw>
                </a:effectLst>
              </a:rPr>
              <a:t>The </a:t>
            </a:r>
            <a:r>
              <a:rPr lang="en-US" sz="2400" dirty="0">
                <a:solidFill>
                  <a:srgbClr val="CCFFCC"/>
                </a:solidFill>
                <a:effectLst>
                  <a:outerShdw blurRad="38100" dist="38100" dir="2700000" algn="tl">
                    <a:srgbClr val="000000"/>
                  </a:outerShdw>
                </a:effectLst>
              </a:rPr>
              <a:t>difference between Leaders and Doers</a:t>
            </a:r>
          </a:p>
        </p:txBody>
      </p:sp>
      <p:sp>
        <p:nvSpPr>
          <p:cNvPr id="20" name="Rectangle 19"/>
          <p:cNvSpPr/>
          <p:nvPr/>
        </p:nvSpPr>
        <p:spPr>
          <a:xfrm>
            <a:off x="0" y="3657600"/>
            <a:ext cx="4724400" cy="830997"/>
          </a:xfrm>
          <a:prstGeom prst="rect">
            <a:avLst/>
          </a:prstGeom>
        </p:spPr>
        <p:txBody>
          <a:bodyPr wrap="square">
            <a:spAutoFit/>
          </a:bodyPr>
          <a:lstStyle/>
          <a:p>
            <a:pPr algn="ctr">
              <a:defRPr/>
            </a:pPr>
            <a:r>
              <a:rPr lang="en-US" sz="2400" dirty="0" smtClean="0">
                <a:solidFill>
                  <a:srgbClr val="CCFFCC"/>
                </a:solidFill>
                <a:effectLst>
                  <a:outerShdw blurRad="38100" dist="38100" dir="2700000" algn="tl">
                    <a:srgbClr val="000000"/>
                  </a:outerShdw>
                </a:effectLst>
              </a:rPr>
              <a:t>Create </a:t>
            </a:r>
            <a:r>
              <a:rPr lang="en-US" sz="2400" dirty="0">
                <a:solidFill>
                  <a:srgbClr val="CCFFCC"/>
                </a:solidFill>
                <a:effectLst>
                  <a:outerShdw blurRad="38100" dist="38100" dir="2700000" algn="tl">
                    <a:srgbClr val="000000"/>
                  </a:outerShdw>
                </a:effectLst>
              </a:rPr>
              <a:t>positions </a:t>
            </a:r>
            <a:r>
              <a:rPr lang="en-US" sz="2400" dirty="0" smtClean="0">
                <a:solidFill>
                  <a:srgbClr val="CCFFCC"/>
                </a:solidFill>
                <a:effectLst>
                  <a:outerShdw blurRad="38100" dist="38100" dir="2700000" algn="tl">
                    <a:srgbClr val="000000"/>
                  </a:outerShdw>
                </a:effectLst>
              </a:rPr>
              <a:t>with</a:t>
            </a:r>
          </a:p>
          <a:p>
            <a:pPr algn="ctr">
              <a:defRPr/>
            </a:pPr>
            <a:r>
              <a:rPr lang="en-US" sz="2400" dirty="0" smtClean="0">
                <a:solidFill>
                  <a:srgbClr val="CCFFCC"/>
                </a:solidFill>
                <a:effectLst>
                  <a:outerShdw blurRad="38100" dist="38100" dir="2700000" algn="tl">
                    <a:srgbClr val="000000"/>
                  </a:outerShdw>
                </a:effectLst>
              </a:rPr>
              <a:t>job </a:t>
            </a:r>
            <a:r>
              <a:rPr lang="en-US" sz="2400" dirty="0">
                <a:solidFill>
                  <a:srgbClr val="CCFFCC"/>
                </a:solidFill>
                <a:effectLst>
                  <a:outerShdw blurRad="38100" dist="38100" dir="2700000" algn="tl">
                    <a:srgbClr val="000000"/>
                  </a:outerShdw>
                </a:effectLst>
              </a:rPr>
              <a:t>descriptions</a:t>
            </a:r>
          </a:p>
        </p:txBody>
      </p:sp>
      <p:sp>
        <p:nvSpPr>
          <p:cNvPr id="22" name="Rectangle 21"/>
          <p:cNvSpPr/>
          <p:nvPr/>
        </p:nvSpPr>
        <p:spPr>
          <a:xfrm>
            <a:off x="0" y="4953000"/>
            <a:ext cx="4724400" cy="461962"/>
          </a:xfrm>
          <a:prstGeom prst="rect">
            <a:avLst/>
          </a:prstGeom>
        </p:spPr>
        <p:txBody>
          <a:bodyPr wrap="square">
            <a:spAutoFit/>
          </a:bodyPr>
          <a:lstStyle/>
          <a:p>
            <a:pPr algn="ctr">
              <a:defRPr/>
            </a:pPr>
            <a:r>
              <a:rPr lang="en-US" sz="2400" dirty="0" smtClean="0">
                <a:solidFill>
                  <a:srgbClr val="CCFFCC"/>
                </a:solidFill>
                <a:effectLst>
                  <a:outerShdw blurRad="38100" dist="38100" dir="2700000" algn="tl">
                    <a:srgbClr val="000000"/>
                  </a:outerShdw>
                </a:effectLst>
              </a:rPr>
              <a:t>Leadership </a:t>
            </a:r>
            <a:r>
              <a:rPr lang="en-US" sz="2400" dirty="0">
                <a:solidFill>
                  <a:srgbClr val="CCFFCC"/>
                </a:solidFill>
                <a:effectLst>
                  <a:outerShdw blurRad="38100" dist="38100" dir="2700000" algn="tl">
                    <a:srgbClr val="000000"/>
                  </a:outerShdw>
                </a:effectLst>
              </a:rPr>
              <a:t>is earned</a:t>
            </a:r>
          </a:p>
        </p:txBody>
      </p:sp>
      <p:sp>
        <p:nvSpPr>
          <p:cNvPr id="23" name="Rectangle 22"/>
          <p:cNvSpPr/>
          <p:nvPr/>
        </p:nvSpPr>
        <p:spPr>
          <a:xfrm>
            <a:off x="0" y="5638800"/>
            <a:ext cx="9144000" cy="1077218"/>
          </a:xfrm>
          <a:prstGeom prst="rect">
            <a:avLst/>
          </a:prstGeom>
        </p:spPr>
        <p:txBody>
          <a:bodyPr wrap="square">
            <a:spAutoFit/>
          </a:bodyPr>
          <a:lstStyle/>
          <a:p>
            <a:pPr algn="ctr">
              <a:defRPr/>
            </a:pPr>
            <a:r>
              <a:rPr lang="en-US" sz="3200" dirty="0" smtClean="0">
                <a:solidFill>
                  <a:srgbClr val="FF0000"/>
                </a:solidFill>
                <a:effectLst>
                  <a:outerShdw blurRad="38100" dist="38100" dir="2700000" algn="tl">
                    <a:srgbClr val="000000"/>
                  </a:outerShdw>
                </a:effectLst>
              </a:rPr>
              <a:t>Commitment</a:t>
            </a:r>
            <a:r>
              <a:rPr lang="en-US" sz="3200" dirty="0">
                <a:solidFill>
                  <a:srgbClr val="FF0000"/>
                </a:solidFill>
                <a:effectLst>
                  <a:outerShdw blurRad="38100" dist="38100" dir="2700000" algn="tl">
                    <a:srgbClr val="000000"/>
                  </a:outerShdw>
                </a:effectLst>
              </a:rPr>
              <a:t>, Maturity</a:t>
            </a:r>
            <a:r>
              <a:rPr lang="en-US" sz="3200" dirty="0" smtClean="0">
                <a:solidFill>
                  <a:srgbClr val="FF0000"/>
                </a:solidFill>
                <a:effectLst>
                  <a:outerShdw blurRad="38100" dist="38100" dir="2700000" algn="tl">
                    <a:srgbClr val="000000"/>
                  </a:outerShdw>
                </a:effectLst>
              </a:rPr>
              <a:t>,</a:t>
            </a:r>
            <a:r>
              <a:rPr lang="en-US" sz="3200" dirty="0">
                <a:solidFill>
                  <a:srgbClr val="FF0000"/>
                </a:solidFill>
                <a:effectLst>
                  <a:outerShdw blurRad="38100" dist="38100" dir="2700000" algn="tl">
                    <a:srgbClr val="000000"/>
                  </a:outerShdw>
                </a:effectLst>
              </a:rPr>
              <a:t> </a:t>
            </a:r>
            <a:r>
              <a:rPr lang="en-US" sz="3200" dirty="0" smtClean="0">
                <a:solidFill>
                  <a:srgbClr val="FF0000"/>
                </a:solidFill>
                <a:effectLst>
                  <a:outerShdw blurRad="38100" dist="38100" dir="2700000" algn="tl">
                    <a:srgbClr val="000000"/>
                  </a:outerShdw>
                </a:effectLst>
              </a:rPr>
              <a:t>Teachable</a:t>
            </a:r>
            <a:r>
              <a:rPr lang="en-US" sz="3200" dirty="0">
                <a:solidFill>
                  <a:srgbClr val="FF0000"/>
                </a:solidFill>
                <a:effectLst>
                  <a:outerShdw blurRad="38100" dist="38100" dir="2700000" algn="tl">
                    <a:srgbClr val="000000"/>
                  </a:outerShdw>
                </a:effectLst>
              </a:rPr>
              <a:t>, </a:t>
            </a:r>
            <a:endParaRPr lang="en-US" sz="3200" dirty="0" smtClean="0">
              <a:solidFill>
                <a:srgbClr val="FF0000"/>
              </a:solidFill>
              <a:effectLst>
                <a:outerShdw blurRad="38100" dist="38100" dir="2700000" algn="tl">
                  <a:srgbClr val="000000"/>
                </a:outerShdw>
              </a:effectLst>
            </a:endParaRPr>
          </a:p>
          <a:p>
            <a:pPr algn="ctr">
              <a:defRPr/>
            </a:pPr>
            <a:r>
              <a:rPr lang="en-US" sz="3200" dirty="0" smtClean="0">
                <a:solidFill>
                  <a:srgbClr val="FF0000"/>
                </a:solidFill>
                <a:effectLst>
                  <a:outerShdw blurRad="38100" dist="38100" dir="2700000" algn="tl">
                    <a:srgbClr val="000000"/>
                  </a:outerShdw>
                </a:effectLst>
              </a:rPr>
              <a:t>Responsible</a:t>
            </a:r>
            <a:r>
              <a:rPr lang="en-US" sz="3200" dirty="0">
                <a:solidFill>
                  <a:srgbClr val="FF0000"/>
                </a:solidFill>
                <a:effectLst>
                  <a:outerShdw blurRad="38100" dist="38100" dir="2700000" algn="tl">
                    <a:srgbClr val="000000"/>
                  </a:outerShdw>
                </a:effectLst>
              </a:rPr>
              <a:t>, Unity, Team Mentality</a:t>
            </a:r>
          </a:p>
        </p:txBody>
      </p:sp>
      <p:pic>
        <p:nvPicPr>
          <p:cNvPr id="56323" name="Picture 3"/>
          <p:cNvPicPr>
            <a:picLocks noChangeAspect="1" noChangeArrowheads="1"/>
          </p:cNvPicPr>
          <p:nvPr/>
        </p:nvPicPr>
        <p:blipFill>
          <a:blip r:embed="rId3"/>
          <a:srcRect/>
          <a:stretch>
            <a:fillRect/>
          </a:stretch>
        </p:blipFill>
        <p:spPr bwMode="auto">
          <a:xfrm>
            <a:off x="4724400" y="1600200"/>
            <a:ext cx="4140200" cy="3942190"/>
          </a:xfrm>
          <a:prstGeom prst="rect">
            <a:avLst/>
          </a:prstGeom>
          <a:noFill/>
          <a:ln w="9525">
            <a:noFill/>
            <a:miter lim="800000"/>
            <a:headEnd/>
            <a:tailEnd/>
          </a:ln>
          <a:effectLst/>
        </p:spPr>
      </p:pic>
      <p:sp>
        <p:nvSpPr>
          <p:cNvPr id="24" name="Down Arrow 23"/>
          <p:cNvSpPr/>
          <p:nvPr/>
        </p:nvSpPr>
        <p:spPr bwMode="auto">
          <a:xfrm>
            <a:off x="7696200" y="1676400"/>
            <a:ext cx="332232" cy="609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Georgia" charset="0"/>
            </a:endParaRPr>
          </a:p>
        </p:txBody>
      </p:sp>
      <p:sp>
        <p:nvSpPr>
          <p:cNvPr id="25" name="Up Arrow 24"/>
          <p:cNvSpPr/>
          <p:nvPr/>
        </p:nvSpPr>
        <p:spPr bwMode="auto">
          <a:xfrm>
            <a:off x="7696200" y="2743200"/>
            <a:ext cx="304800" cy="6096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Georgi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6323"/>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5" presetClass="emph" presetSubtype="0" repeatCount="10000" fill="remove" grpId="0" nodeType="clickEffect">
                                  <p:stCondLst>
                                    <p:cond delay="0"/>
                                  </p:stCondLst>
                                  <p:childTnLst>
                                    <p:anim calcmode="discrete" valueType="str">
                                      <p:cBhvr>
                                        <p:cTn id="49" dur="500" fill="hold"/>
                                        <p:tgtEl>
                                          <p:spTgt spid="24"/>
                                        </p:tgtEl>
                                        <p:attrNameLst>
                                          <p:attrName>style.visibility</p:attrName>
                                        </p:attrNameLst>
                                      </p:cBhvr>
                                      <p:tavLst>
                                        <p:tav tm="0">
                                          <p:val>
                                            <p:strVal val="hidden"/>
                                          </p:val>
                                        </p:tav>
                                        <p:tav tm="50000">
                                          <p:val>
                                            <p:strVal val="visible"/>
                                          </p:val>
                                        </p:tav>
                                      </p:tavLst>
                                    </p:anim>
                                  </p:childTnLst>
                                </p:cTn>
                              </p:par>
                              <p:par>
                                <p:cTn id="50" presetID="35" presetClass="emph" presetSubtype="0" repeatCount="10000" fill="remove" grpId="0" nodeType="withEffect">
                                  <p:stCondLst>
                                    <p:cond delay="0"/>
                                  </p:stCondLst>
                                  <p:childTnLst>
                                    <p:anim calcmode="discrete" valueType="str">
                                      <p:cBhvr>
                                        <p:cTn id="51" dur="5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9" grpId="0"/>
      <p:bldP spid="20" grpId="0"/>
      <p:bldP spid="22" grpId="0"/>
      <p:bldP spid="23" grpId="0"/>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Structure &amp; Function</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The Classroom</a:t>
            </a:r>
            <a:endParaRPr lang="en-US" sz="3200" b="0" smtClean="0">
              <a:effectLst>
                <a:outerShdw blurRad="38100" dist="38100" dir="2700000" algn="tl">
                  <a:srgbClr val="FFFFFF"/>
                </a:outerShdw>
              </a:effectLst>
            </a:endParaRPr>
          </a:p>
        </p:txBody>
      </p:sp>
      <p:sp>
        <p:nvSpPr>
          <p:cNvPr id="12" name="Rectangle 11"/>
          <p:cNvSpPr/>
          <p:nvPr/>
        </p:nvSpPr>
        <p:spPr>
          <a:xfrm>
            <a:off x="762000" y="1752600"/>
            <a:ext cx="67818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Environment &amp; Culture</a:t>
            </a:r>
          </a:p>
        </p:txBody>
      </p:sp>
      <p:sp>
        <p:nvSpPr>
          <p:cNvPr id="13" name="Rectangle 12"/>
          <p:cNvSpPr/>
          <p:nvPr/>
        </p:nvSpPr>
        <p:spPr>
          <a:xfrm>
            <a:off x="762000" y="4872038"/>
            <a:ext cx="5334000" cy="461962"/>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The Community</a:t>
            </a:r>
          </a:p>
        </p:txBody>
      </p:sp>
      <p:sp>
        <p:nvSpPr>
          <p:cNvPr id="15" name="Rectangle 14"/>
          <p:cNvSpPr/>
          <p:nvPr/>
        </p:nvSpPr>
        <p:spPr>
          <a:xfrm>
            <a:off x="1219200" y="2133600"/>
            <a:ext cx="67818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Industry Relevant</a:t>
            </a:r>
          </a:p>
        </p:txBody>
      </p:sp>
      <p:sp>
        <p:nvSpPr>
          <p:cNvPr id="16" name="Rectangle 15"/>
          <p:cNvSpPr/>
          <p:nvPr/>
        </p:nvSpPr>
        <p:spPr>
          <a:xfrm>
            <a:off x="1219200" y="2586038"/>
            <a:ext cx="72390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Teach </a:t>
            </a:r>
            <a:r>
              <a:rPr lang="ja-JP" altLang="en-US" sz="2400">
                <a:solidFill>
                  <a:srgbClr val="CCFFCC"/>
                </a:solidFill>
                <a:effectLst>
                  <a:outerShdw blurRad="38100" dist="38100" dir="2700000" algn="tl">
                    <a:srgbClr val="000000"/>
                  </a:outerShdw>
                </a:effectLst>
              </a:rPr>
              <a:t>“</a:t>
            </a:r>
            <a:r>
              <a:rPr lang="en-US" sz="2400">
                <a:solidFill>
                  <a:srgbClr val="CCFFCC"/>
                </a:solidFill>
                <a:effectLst>
                  <a:outerShdw blurRad="38100" dist="38100" dir="2700000" algn="tl">
                    <a:srgbClr val="000000"/>
                  </a:outerShdw>
                </a:effectLst>
              </a:rPr>
              <a:t>State-Of-The-Art</a:t>
            </a:r>
            <a:r>
              <a:rPr lang="ja-JP" altLang="en-US" sz="2400">
                <a:solidFill>
                  <a:srgbClr val="CCFFCC"/>
                </a:solidFill>
                <a:effectLst>
                  <a:outerShdw blurRad="38100" dist="38100" dir="2700000" algn="tl">
                    <a:srgbClr val="000000"/>
                  </a:outerShdw>
                </a:effectLst>
              </a:rPr>
              <a:t>”</a:t>
            </a:r>
            <a:r>
              <a:rPr lang="en-US" sz="2400">
                <a:solidFill>
                  <a:srgbClr val="CCFFCC"/>
                </a:solidFill>
                <a:effectLst>
                  <a:outerShdw blurRad="38100" dist="38100" dir="2700000" algn="tl">
                    <a:srgbClr val="000000"/>
                  </a:outerShdw>
                </a:effectLst>
              </a:rPr>
              <a:t> Technology</a:t>
            </a:r>
          </a:p>
        </p:txBody>
      </p:sp>
      <p:sp>
        <p:nvSpPr>
          <p:cNvPr id="17" name="Rectangle 16"/>
          <p:cNvSpPr/>
          <p:nvPr/>
        </p:nvSpPr>
        <p:spPr>
          <a:xfrm>
            <a:off x="1219200" y="3055938"/>
            <a:ext cx="7620000" cy="8302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Do you have a plan to keep your classroom up to date?</a:t>
            </a:r>
          </a:p>
        </p:txBody>
      </p:sp>
      <p:sp>
        <p:nvSpPr>
          <p:cNvPr id="19" name="Rectangle 18"/>
          <p:cNvSpPr/>
          <p:nvPr/>
        </p:nvSpPr>
        <p:spPr>
          <a:xfrm>
            <a:off x="1219200" y="4338638"/>
            <a:ext cx="76200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Don</a:t>
            </a:r>
            <a:r>
              <a:rPr lang="ja-JP" altLang="en-US" sz="2400">
                <a:solidFill>
                  <a:srgbClr val="CCFFCC"/>
                </a:solidFill>
                <a:effectLst>
                  <a:outerShdw blurRad="38100" dist="38100" dir="2700000" algn="tl">
                    <a:srgbClr val="000000"/>
                  </a:outerShdw>
                </a:effectLst>
              </a:rPr>
              <a:t>’</a:t>
            </a:r>
            <a:r>
              <a:rPr lang="en-US" sz="2400">
                <a:solidFill>
                  <a:srgbClr val="CCFFCC"/>
                </a:solidFill>
                <a:effectLst>
                  <a:outerShdw blurRad="38100" dist="38100" dir="2700000" algn="tl">
                    <a:srgbClr val="000000"/>
                  </a:outerShdw>
                </a:effectLst>
              </a:rPr>
              <a:t>t be intimidated</a:t>
            </a:r>
          </a:p>
        </p:txBody>
      </p:sp>
      <p:sp>
        <p:nvSpPr>
          <p:cNvPr id="20" name="Rectangle 19"/>
          <p:cNvSpPr/>
          <p:nvPr/>
        </p:nvSpPr>
        <p:spPr>
          <a:xfrm>
            <a:off x="1219200" y="53292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Is the community a part of your classroom?</a:t>
            </a:r>
          </a:p>
        </p:txBody>
      </p:sp>
      <p:sp>
        <p:nvSpPr>
          <p:cNvPr id="23" name="Rectangle 22"/>
          <p:cNvSpPr/>
          <p:nvPr/>
        </p:nvSpPr>
        <p:spPr>
          <a:xfrm>
            <a:off x="1219200" y="5862638"/>
            <a:ext cx="77724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If not……. Why not????</a:t>
            </a:r>
          </a:p>
        </p:txBody>
      </p:sp>
      <p:sp>
        <p:nvSpPr>
          <p:cNvPr id="14" name="Rectangle 13"/>
          <p:cNvSpPr/>
          <p:nvPr/>
        </p:nvSpPr>
        <p:spPr>
          <a:xfrm>
            <a:off x="1219200" y="3881438"/>
            <a:ext cx="79248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To teach it you have to learn 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accel="50000" decel="5000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accel="50000" decel="5000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accel="50000" decel="5000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accel="50000" decel="5000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0-#ppt_w/2"/>
                                          </p:val>
                                        </p:tav>
                                        <p:tav tm="100000">
                                          <p:val>
                                            <p:strVal val="#ppt_x"/>
                                          </p:val>
                                        </p:tav>
                                      </p:tavLst>
                                    </p:anim>
                                    <p:anim calcmode="lin" valueType="num">
                                      <p:cBhvr additive="base">
                                        <p:cTn id="6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6" grpId="0"/>
      <p:bldP spid="17" grpId="0"/>
      <p:bldP spid="19" grpId="0"/>
      <p:bldP spid="20" grpId="0"/>
      <p:bldP spid="2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Increasing Effectiveness</a:t>
            </a:r>
          </a:p>
          <a:p>
            <a:pPr algn="ctr" eaLnBrk="1" hangingPunct="1">
              <a:spcBef>
                <a:spcPct val="15000"/>
              </a:spcBef>
            </a:pPr>
            <a:endParaRPr lang="en-US" sz="1100">
              <a:solidFill>
                <a:schemeClr val="bg1"/>
              </a:solidFill>
            </a:endParaRPr>
          </a:p>
        </p:txBody>
      </p:sp>
      <p:sp>
        <p:nvSpPr>
          <p:cNvPr id="19" name="TextBox 18"/>
          <p:cNvSpPr txBox="1"/>
          <p:nvPr/>
        </p:nvSpPr>
        <p:spPr>
          <a:xfrm>
            <a:off x="304800" y="1295400"/>
            <a:ext cx="86106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Communication is the key!</a:t>
            </a:r>
          </a:p>
        </p:txBody>
      </p:sp>
      <p:sp>
        <p:nvSpPr>
          <p:cNvPr id="25" name="TextBox 24"/>
          <p:cNvSpPr txBox="1"/>
          <p:nvPr/>
        </p:nvSpPr>
        <p:spPr>
          <a:xfrm>
            <a:off x="381000" y="5029200"/>
            <a:ext cx="8610600" cy="1600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smtClean="0">
                <a:solidFill>
                  <a:srgbClr val="FFFF00"/>
                </a:solidFill>
                <a:effectLst>
                  <a:outerShdw blurRad="38100" dist="38100" dir="2700000" algn="tl">
                    <a:srgbClr val="000000"/>
                  </a:outerShdw>
                </a:effectLst>
              </a:rPr>
              <a:t> Encouragement is the most powerful tool you have. </a:t>
            </a:r>
          </a:p>
          <a:p>
            <a:pPr eaLnBrk="1" hangingPunct="1">
              <a:buFont typeface="Zapf Dingbats" charset="0"/>
              <a:buChar char="✔"/>
              <a:defRPr/>
            </a:pPr>
            <a:endParaRPr lang="en-US" sz="3600" smtClean="0">
              <a:solidFill>
                <a:srgbClr val="CCFFCC"/>
              </a:solidFill>
              <a:effectLst>
                <a:outerShdw blurRad="38100" dist="38100" dir="2700000" algn="tl">
                  <a:srgbClr val="000000"/>
                </a:outerShdw>
              </a:effectLst>
            </a:endParaRPr>
          </a:p>
          <a:p>
            <a:pPr algn="ctr" eaLnBrk="1" hangingPunct="1">
              <a:defRPr/>
            </a:pPr>
            <a:r>
              <a:rPr lang="en-US" sz="1400" b="0" smtClean="0">
                <a:effectLst>
                  <a:outerShdw blurRad="38100" dist="38100" dir="2700000" algn="tl">
                    <a:srgbClr val="FFFFFF"/>
                  </a:outerShdw>
                </a:effectLst>
              </a:rPr>
              <a:t>         </a:t>
            </a:r>
          </a:p>
        </p:txBody>
      </p:sp>
      <p:sp>
        <p:nvSpPr>
          <p:cNvPr id="26" name="TextBox 25"/>
          <p:cNvSpPr txBox="1"/>
          <p:nvPr/>
        </p:nvSpPr>
        <p:spPr>
          <a:xfrm>
            <a:off x="381000" y="1752600"/>
            <a:ext cx="8610600" cy="98425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000" smtClean="0">
              <a:solidFill>
                <a:srgbClr val="FF0000"/>
              </a:solidFill>
              <a:effectLst>
                <a:outerShdw blurRad="38100" dist="38100" dir="2700000" algn="tl">
                  <a:srgbClr val="000000"/>
                </a:outerShdw>
              </a:effectLst>
            </a:endParaRPr>
          </a:p>
          <a:p>
            <a:pPr eaLnBrk="1" hangingPunct="1">
              <a:defRPr/>
            </a:pPr>
            <a:r>
              <a:rPr lang="en-US" sz="2400" smtClean="0">
                <a:solidFill>
                  <a:srgbClr val="FFFF00"/>
                </a:solidFill>
                <a:effectLst>
                  <a:outerShdw blurRad="38100" dist="38100" dir="2700000" algn="tl">
                    <a:srgbClr val="000000"/>
                  </a:outerShdw>
                </a:effectLst>
                <a:latin typeface="Zapf Dingbats" charset="0"/>
                <a:cs typeface="Zapf Dingbats" charset="0"/>
              </a:rPr>
              <a:t>✔</a:t>
            </a:r>
            <a:r>
              <a:rPr lang="en-US" sz="2400" smtClean="0">
                <a:solidFill>
                  <a:srgbClr val="FFFF00"/>
                </a:solidFill>
                <a:effectLst>
                  <a:outerShdw blurRad="38100" dist="38100" dir="2700000" algn="tl">
                    <a:srgbClr val="000000"/>
                  </a:outerShdw>
                </a:effectLst>
                <a:ea typeface="Zapf Dingbats" charset="0"/>
                <a:cs typeface="Zapf Dingbats" charset="0"/>
              </a:rPr>
              <a:t> Set Clear Written Classroom Guidelines.</a:t>
            </a:r>
          </a:p>
          <a:p>
            <a:pPr eaLnBrk="1" hangingPunct="1">
              <a:defRPr/>
            </a:pPr>
            <a:endParaRPr lang="en-US" sz="1400" b="0" smtClean="0">
              <a:effectLst>
                <a:outerShdw blurRad="38100" dist="38100" dir="2700000" algn="tl">
                  <a:srgbClr val="FFFFFF"/>
                </a:outerShdw>
              </a:effectLst>
              <a:ea typeface="Zapf Dingbats" charset="0"/>
              <a:cs typeface="Zapf Dingbats" charset="0"/>
            </a:endParaRPr>
          </a:p>
        </p:txBody>
      </p:sp>
      <p:sp>
        <p:nvSpPr>
          <p:cNvPr id="27" name="TextBox 26"/>
          <p:cNvSpPr txBox="1"/>
          <p:nvPr/>
        </p:nvSpPr>
        <p:spPr>
          <a:xfrm>
            <a:off x="381000" y="3733800"/>
            <a:ext cx="8610600" cy="10461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smtClean="0">
                <a:solidFill>
                  <a:srgbClr val="FFFF00"/>
                </a:solidFill>
                <a:effectLst>
                  <a:outerShdw blurRad="38100" dist="38100" dir="2700000" algn="tl">
                    <a:srgbClr val="000000"/>
                  </a:outerShdw>
                </a:effectLst>
              </a:rPr>
              <a:t> Relationships are important.</a:t>
            </a:r>
          </a:p>
          <a:p>
            <a:pPr eaLnBrk="1" hangingPunct="1">
              <a:defRPr/>
            </a:pPr>
            <a:endParaRPr lang="en-US" sz="1400" b="0" smtClean="0">
              <a:effectLst>
                <a:outerShdw blurRad="38100" dist="38100" dir="2700000" algn="tl">
                  <a:srgbClr val="FFFFFF"/>
                </a:outerShdw>
              </a:effectLst>
            </a:endParaRPr>
          </a:p>
        </p:txBody>
      </p:sp>
      <p:sp>
        <p:nvSpPr>
          <p:cNvPr id="28" name="TextBox 27"/>
          <p:cNvSpPr txBox="1"/>
          <p:nvPr/>
        </p:nvSpPr>
        <p:spPr>
          <a:xfrm>
            <a:off x="381000" y="3048000"/>
            <a:ext cx="8610600" cy="1570038"/>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smtClean="0">
                <a:solidFill>
                  <a:srgbClr val="FFFF00"/>
                </a:solidFill>
                <a:effectLst>
                  <a:outerShdw blurRad="38100" dist="38100" dir="2700000" algn="tl">
                    <a:srgbClr val="000000"/>
                  </a:outerShdw>
                </a:effectLst>
              </a:rPr>
              <a:t> Communicate Ongoing Expectations.</a:t>
            </a:r>
          </a:p>
          <a:p>
            <a:pPr eaLnBrk="1" hangingPunct="1">
              <a:buFont typeface="Zapf Dingbats" charset="0"/>
              <a:buChar char="✔"/>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endParaRPr lang="en-US" sz="2400" smtClean="0">
              <a:solidFill>
                <a:srgbClr val="FFFF00"/>
              </a:solidFill>
              <a:effectLst>
                <a:outerShdw blurRad="38100" dist="38100" dir="2700000" algn="tl">
                  <a:srgbClr val="000000"/>
                </a:outerShdw>
              </a:effectLst>
            </a:endParaRPr>
          </a:p>
        </p:txBody>
      </p:sp>
      <p:sp>
        <p:nvSpPr>
          <p:cNvPr id="29" name="TextBox 28"/>
          <p:cNvSpPr txBox="1"/>
          <p:nvPr/>
        </p:nvSpPr>
        <p:spPr>
          <a:xfrm>
            <a:off x="381000" y="2362200"/>
            <a:ext cx="8610600" cy="10461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smtClean="0">
                <a:solidFill>
                  <a:srgbClr val="FFFF00"/>
                </a:solidFill>
                <a:effectLst>
                  <a:outerShdw blurRad="38100" dist="38100" dir="2700000" algn="tl">
                    <a:srgbClr val="000000"/>
                  </a:outerShdw>
                </a:effectLst>
              </a:rPr>
              <a:t> Communicate Commitment.</a:t>
            </a:r>
          </a:p>
          <a:p>
            <a:pPr eaLnBrk="1" hangingPunct="1">
              <a:buFont typeface="Zapf Dingbats" charset="0"/>
              <a:buChar char="✔"/>
              <a:defRPr/>
            </a:pPr>
            <a:endParaRPr lang="en-US" sz="1400" b="0" smtClean="0">
              <a:effectLst>
                <a:outerShdw blurRad="38100" dist="38100" dir="2700000" algn="tl">
                  <a:srgbClr val="FFFFFF"/>
                </a:outerShdw>
              </a:effectLst>
            </a:endParaRPr>
          </a:p>
        </p:txBody>
      </p:sp>
      <p:sp>
        <p:nvSpPr>
          <p:cNvPr id="30" name="Rectangle 29"/>
          <p:cNvSpPr/>
          <p:nvPr/>
        </p:nvSpPr>
        <p:spPr>
          <a:xfrm>
            <a:off x="1219200" y="4495800"/>
            <a:ext cx="70866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Teacher with Students</a:t>
            </a:r>
          </a:p>
        </p:txBody>
      </p:sp>
      <p:sp>
        <p:nvSpPr>
          <p:cNvPr id="31" name="Rectangle 30"/>
          <p:cNvSpPr/>
          <p:nvPr/>
        </p:nvSpPr>
        <p:spPr>
          <a:xfrm>
            <a:off x="1219200" y="4876800"/>
            <a:ext cx="70866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Students with each other</a:t>
            </a:r>
          </a:p>
        </p:txBody>
      </p:sp>
      <p:sp>
        <p:nvSpPr>
          <p:cNvPr id="32" name="Rectangle 31"/>
          <p:cNvSpPr/>
          <p:nvPr/>
        </p:nvSpPr>
        <p:spPr>
          <a:xfrm>
            <a:off x="1219200" y="57864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LOTS OF IT!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0-#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0-#ppt_w/2"/>
                                          </p:val>
                                        </p:tav>
                                        <p:tav tm="100000">
                                          <p:val>
                                            <p:strVal val="#ppt_x"/>
                                          </p:val>
                                        </p:tav>
                                      </p:tavLst>
                                    </p:anim>
                                    <p:anim calcmode="lin" valueType="num">
                                      <p:cBhvr additive="base">
                                        <p:cTn id="31"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accel="50000" decel="5000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0-#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accel="50000" decel="5000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0-#ppt_w/2"/>
                                          </p:val>
                                        </p:tav>
                                        <p:tav tm="100000">
                                          <p:val>
                                            <p:strVal val="#ppt_x"/>
                                          </p:val>
                                        </p:tav>
                                      </p:tavLst>
                                    </p:anim>
                                    <p:anim calcmode="lin" valueType="num">
                                      <p:cBhvr additive="base">
                                        <p:cTn id="4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accel="50000" decel="5000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0-#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accel="50000" decel="5000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0-#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7" grpId="0"/>
      <p:bldP spid="28" grpId="0"/>
      <p:bldP spid="29" grpId="0"/>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PR Your Program</a:t>
            </a:r>
          </a:p>
          <a:p>
            <a:pPr algn="ctr" eaLnBrk="1" hangingPunct="1">
              <a:spcBef>
                <a:spcPct val="15000"/>
              </a:spcBef>
            </a:pPr>
            <a:endParaRPr lang="en-US" sz="1100">
              <a:solidFill>
                <a:schemeClr val="bg1"/>
              </a:solidFill>
            </a:endParaRPr>
          </a:p>
        </p:txBody>
      </p:sp>
      <p:sp>
        <p:nvSpPr>
          <p:cNvPr id="19" name="TextBox 18"/>
          <p:cNvSpPr txBox="1"/>
          <p:nvPr/>
        </p:nvSpPr>
        <p:spPr>
          <a:xfrm>
            <a:off x="304800" y="1143000"/>
            <a:ext cx="86106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dirty="0" smtClean="0">
                <a:effectLst>
                  <a:outerShdw blurRad="38100" dist="38100" dir="2700000" algn="tl">
                    <a:srgbClr val="FFFFFF"/>
                  </a:outerShdw>
                </a:effectLst>
              </a:rPr>
              <a:t>Frequent Teaching &amp; Public Recognition</a:t>
            </a:r>
          </a:p>
        </p:txBody>
      </p:sp>
      <p:sp>
        <p:nvSpPr>
          <p:cNvPr id="26" name="TextBox 25"/>
          <p:cNvSpPr txBox="1"/>
          <p:nvPr/>
        </p:nvSpPr>
        <p:spPr>
          <a:xfrm>
            <a:off x="152400" y="1524000"/>
            <a:ext cx="8991600" cy="98425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000" dirty="0" smtClean="0">
              <a:solidFill>
                <a:srgbClr val="FF0000"/>
              </a:solidFill>
              <a:effectLst>
                <a:outerShdw blurRad="38100" dist="38100" dir="2700000" algn="tl">
                  <a:srgbClr val="000000"/>
                </a:outerShdw>
              </a:effectLst>
            </a:endParaRPr>
          </a:p>
          <a:p>
            <a:pPr eaLnBrk="1" hangingPunct="1">
              <a:defRPr/>
            </a:pPr>
            <a:r>
              <a:rPr lang="en-US" sz="2400" dirty="0" smtClean="0">
                <a:solidFill>
                  <a:srgbClr val="FFFF00"/>
                </a:solidFill>
                <a:effectLst>
                  <a:outerShdw blurRad="38100" dist="38100" dir="2700000" algn="tl">
                    <a:srgbClr val="000000"/>
                  </a:outerShdw>
                </a:effectLst>
                <a:latin typeface="Zapf Dingbats" charset="0"/>
                <a:cs typeface="Zapf Dingbats" charset="0"/>
              </a:rPr>
              <a:t>✔</a:t>
            </a:r>
            <a:r>
              <a:rPr lang="en-US" sz="2400" dirty="0" smtClean="0">
                <a:solidFill>
                  <a:srgbClr val="FFFF00"/>
                </a:solidFill>
                <a:effectLst>
                  <a:outerShdw blurRad="38100" dist="38100" dir="2700000" algn="tl">
                    <a:srgbClr val="000000"/>
                  </a:outerShdw>
                </a:effectLst>
                <a:ea typeface="Zapf Dingbats" charset="0"/>
                <a:cs typeface="Zapf Dingbats" charset="0"/>
              </a:rPr>
              <a:t> Emphasize the importance of quality work </a:t>
            </a:r>
            <a:r>
              <a:rPr lang="en-US" sz="2400" dirty="0" err="1" smtClean="0">
                <a:solidFill>
                  <a:srgbClr val="FFFF00"/>
                </a:solidFill>
                <a:effectLst>
                  <a:outerShdw blurRad="38100" dist="38100" dir="2700000" algn="tl">
                    <a:srgbClr val="000000"/>
                  </a:outerShdw>
                </a:effectLst>
                <a:ea typeface="Zapf Dingbats" charset="0"/>
                <a:cs typeface="Zapf Dingbats" charset="0"/>
              </a:rPr>
              <a:t>vs</a:t>
            </a:r>
            <a:r>
              <a:rPr lang="en-US" sz="2400" dirty="0" smtClean="0">
                <a:solidFill>
                  <a:srgbClr val="FFFF00"/>
                </a:solidFill>
                <a:effectLst>
                  <a:outerShdw blurRad="38100" dist="38100" dir="2700000" algn="tl">
                    <a:srgbClr val="000000"/>
                  </a:outerShdw>
                </a:effectLst>
                <a:ea typeface="Zapf Dingbats" charset="0"/>
                <a:cs typeface="Zapf Dingbats" charset="0"/>
              </a:rPr>
              <a:t> a grade.</a:t>
            </a:r>
          </a:p>
          <a:p>
            <a:pPr eaLnBrk="1" hangingPunct="1">
              <a:defRPr/>
            </a:pPr>
            <a:endParaRPr lang="en-US" sz="1400" b="0" dirty="0" smtClean="0">
              <a:effectLst>
                <a:outerShdw blurRad="38100" dist="38100" dir="2700000" algn="tl">
                  <a:srgbClr val="FFFFFF"/>
                </a:outerShdw>
              </a:effectLst>
              <a:ea typeface="Zapf Dingbats" charset="0"/>
              <a:cs typeface="Zapf Dingbats" charset="0"/>
            </a:endParaRPr>
          </a:p>
        </p:txBody>
      </p:sp>
      <p:sp>
        <p:nvSpPr>
          <p:cNvPr id="28" name="TextBox 27"/>
          <p:cNvSpPr txBox="1"/>
          <p:nvPr/>
        </p:nvSpPr>
        <p:spPr>
          <a:xfrm>
            <a:off x="152400" y="2895600"/>
            <a:ext cx="8610600" cy="8302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dirty="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Students want to be a part of something cool.</a:t>
            </a:r>
          </a:p>
        </p:txBody>
      </p:sp>
      <p:sp>
        <p:nvSpPr>
          <p:cNvPr id="29" name="TextBox 28"/>
          <p:cNvSpPr txBox="1"/>
          <p:nvPr/>
        </p:nvSpPr>
        <p:spPr>
          <a:xfrm>
            <a:off x="152400" y="2209800"/>
            <a:ext cx="8610600" cy="10461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dirty="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A quality program will bring quality students.</a:t>
            </a:r>
          </a:p>
          <a:p>
            <a:pPr eaLnBrk="1" hangingPunct="1">
              <a:buFont typeface="Zapf Dingbats" charset="0"/>
              <a:buChar char="✔"/>
              <a:defRPr/>
            </a:pPr>
            <a:endParaRPr lang="en-US" sz="1400" b="0" dirty="0" smtClean="0">
              <a:effectLst>
                <a:outerShdw blurRad="38100" dist="38100" dir="2700000" algn="tl">
                  <a:srgbClr val="FFFFFF"/>
                </a:outerShdw>
              </a:effectLst>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4512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962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0-#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71683"/>
                                        </p:tgtEl>
                                        <p:attrNameLst>
                                          <p:attrName>style.visibility</p:attrName>
                                        </p:attrNameLst>
                                      </p:cBhvr>
                                      <p:to>
                                        <p:strVal val="visible"/>
                                      </p:to>
                                    </p:set>
                                    <p:animEffect transition="in" filter="fade">
                                      <p:cBhvr>
                                        <p:cTn id="28" dur="2000"/>
                                        <p:tgtEl>
                                          <p:spTgt spid="71683"/>
                                        </p:tgtEl>
                                      </p:cBhvr>
                                    </p:animEffect>
                                  </p:childTnLst>
                                </p:cTn>
                              </p:par>
                              <p:par>
                                <p:cTn id="29" presetID="10" presetClass="entr" presetSubtype="0" fill="hold" nodeType="withEffect">
                                  <p:stCondLst>
                                    <p:cond delay="0"/>
                                  </p:stCondLst>
                                  <p:childTnLst>
                                    <p:set>
                                      <p:cBhvr>
                                        <p:cTn id="30" dur="1" fill="hold">
                                          <p:stCondLst>
                                            <p:cond delay="0"/>
                                          </p:stCondLst>
                                        </p:cTn>
                                        <p:tgtEl>
                                          <p:spTgt spid="71682"/>
                                        </p:tgtEl>
                                        <p:attrNameLst>
                                          <p:attrName>style.visibility</p:attrName>
                                        </p:attrNameLst>
                                      </p:cBhvr>
                                      <p:to>
                                        <p:strVal val="visible"/>
                                      </p:to>
                                    </p:set>
                                    <p:animEffect transition="in" filter="fade">
                                      <p:cBhvr>
                                        <p:cTn id="31"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7" descr="PIC_00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7"/>
          <p:cNvSpPr>
            <a:spLocks noChangeArrowheads="1"/>
          </p:cNvSpPr>
          <p:nvPr/>
        </p:nvSpPr>
        <p:spPr bwMode="auto">
          <a:xfrm>
            <a:off x="0" y="762000"/>
            <a:ext cx="9144000" cy="5181600"/>
          </a:xfrm>
          <a:prstGeom prst="rect">
            <a:avLst/>
          </a:prstGeom>
          <a:solidFill>
            <a:schemeClr val="tx1">
              <a:alpha val="36862"/>
            </a:schemeClr>
          </a:solidFill>
          <a:ln w="9525">
            <a:solidFill>
              <a:schemeClr val="tx1"/>
            </a:solidFill>
            <a:round/>
            <a:headEnd/>
            <a:tailEnd/>
          </a:ln>
        </p:spPr>
        <p:txBody>
          <a:bodyPr/>
          <a:lstStyle/>
          <a:p>
            <a:endParaRPr lang="en-US"/>
          </a:p>
        </p:txBody>
      </p:sp>
      <p:sp>
        <p:nvSpPr>
          <p:cNvPr id="3077" name="Text Box 5"/>
          <p:cNvSpPr txBox="1">
            <a:spLocks noChangeArrowheads="1"/>
          </p:cNvSpPr>
          <p:nvPr/>
        </p:nvSpPr>
        <p:spPr bwMode="auto">
          <a:xfrm>
            <a:off x="0" y="152400"/>
            <a:ext cx="9144000" cy="5754688"/>
          </a:xfrm>
          <a:prstGeom prst="rect">
            <a:avLst/>
          </a:prstGeom>
          <a:noFill/>
          <a:ln w="9525">
            <a:noFill/>
            <a:miter lim="800000"/>
            <a:headEnd/>
            <a:tailEnd/>
          </a:ln>
          <a:effec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50000"/>
              </a:spcBef>
              <a:defRPr/>
            </a:pPr>
            <a:r>
              <a:rPr lang="en-US" sz="3200" dirty="0" smtClean="0">
                <a:solidFill>
                  <a:srgbClr val="222268"/>
                </a:solidFill>
                <a:effectLst>
                  <a:outerShdw blurRad="38100" dist="38100" dir="2700000" algn="tl">
                    <a:srgbClr val="000000"/>
                  </a:outerShdw>
                </a:effectLst>
              </a:rPr>
              <a:t>Programs That Succeed</a:t>
            </a:r>
          </a:p>
          <a:p>
            <a:pPr algn="ctr" eaLnBrk="1" hangingPunct="1">
              <a:spcBef>
                <a:spcPct val="50000"/>
              </a:spcBef>
              <a:defRPr/>
            </a:pPr>
            <a:endParaRPr lang="en-US" sz="2000" i="1" dirty="0" smtClean="0">
              <a:solidFill>
                <a:schemeClr val="bg1"/>
              </a:solidFill>
              <a:effectLst>
                <a:outerShdw blurRad="38100" dist="38100" dir="2700000" algn="tl">
                  <a:srgbClr val="000000"/>
                </a:outerShdw>
              </a:effectLst>
            </a:endParaRPr>
          </a:p>
          <a:p>
            <a:pPr algn="ctr" eaLnBrk="1" hangingPunct="1">
              <a:spcBef>
                <a:spcPct val="50000"/>
              </a:spcBef>
              <a:defRPr/>
            </a:pPr>
            <a:r>
              <a:rPr lang="en-US" sz="4400" i="1" dirty="0" smtClean="0">
                <a:solidFill>
                  <a:schemeClr val="bg1"/>
                </a:solidFill>
                <a:effectLst>
                  <a:outerShdw blurRad="38100" dist="38100" dir="2700000" algn="tl">
                    <a:srgbClr val="000000"/>
                  </a:outerShdw>
                </a:effectLst>
              </a:rPr>
              <a:t>Building a</a:t>
            </a:r>
            <a:br>
              <a:rPr lang="en-US" sz="4400" i="1" dirty="0" smtClean="0">
                <a:solidFill>
                  <a:schemeClr val="bg1"/>
                </a:solidFill>
                <a:effectLst>
                  <a:outerShdw blurRad="38100" dist="38100" dir="2700000" algn="tl">
                    <a:srgbClr val="000000"/>
                  </a:outerShdw>
                </a:effectLst>
              </a:rPr>
            </a:br>
            <a:r>
              <a:rPr lang="en-US" sz="4400" i="1" dirty="0" smtClean="0">
                <a:solidFill>
                  <a:schemeClr val="bg1"/>
                </a:solidFill>
                <a:effectLst>
                  <a:outerShdw blurRad="38100" dist="38100" dir="2700000" algn="tl">
                    <a:srgbClr val="000000"/>
                  </a:outerShdw>
                </a:effectLst>
              </a:rPr>
              <a:t>Solid and Effective</a:t>
            </a:r>
            <a:br>
              <a:rPr lang="en-US" sz="4400" i="1" dirty="0" smtClean="0">
                <a:solidFill>
                  <a:schemeClr val="bg1"/>
                </a:solidFill>
                <a:effectLst>
                  <a:outerShdw blurRad="38100" dist="38100" dir="2700000" algn="tl">
                    <a:srgbClr val="000000"/>
                  </a:outerShdw>
                </a:effectLst>
              </a:rPr>
            </a:br>
            <a:r>
              <a:rPr lang="en-US" sz="4400" i="1" dirty="0" smtClean="0">
                <a:solidFill>
                  <a:schemeClr val="bg1"/>
                </a:solidFill>
                <a:effectLst>
                  <a:outerShdw blurRad="38100" dist="38100" dir="2700000" algn="tl">
                    <a:srgbClr val="000000"/>
                  </a:outerShdw>
                </a:effectLst>
              </a:rPr>
              <a:t>CTE Program</a:t>
            </a:r>
          </a:p>
          <a:p>
            <a:pPr algn="ctr" eaLnBrk="1" hangingPunct="1">
              <a:spcBef>
                <a:spcPct val="50000"/>
              </a:spcBef>
              <a:defRPr/>
            </a:pPr>
            <a:endParaRPr lang="en-US" sz="2400" dirty="0" smtClean="0">
              <a:solidFill>
                <a:schemeClr val="bg1"/>
              </a:solidFill>
              <a:effectLst>
                <a:outerShdw blurRad="38100" dist="38100" dir="2700000" algn="tl">
                  <a:srgbClr val="000000"/>
                </a:outerShdw>
              </a:effectLst>
            </a:endParaRPr>
          </a:p>
          <a:p>
            <a:pPr algn="ctr" eaLnBrk="1" hangingPunct="1">
              <a:spcBef>
                <a:spcPct val="50000"/>
              </a:spcBef>
              <a:defRPr/>
            </a:pPr>
            <a:r>
              <a:rPr lang="en-US" sz="2400" dirty="0" smtClean="0">
                <a:solidFill>
                  <a:schemeClr val="bg1"/>
                </a:solidFill>
                <a:effectLst>
                  <a:outerShdw blurRad="38100" dist="38100" dir="2700000" algn="tl">
                    <a:srgbClr val="000000"/>
                  </a:outerShdw>
                </a:effectLst>
              </a:rPr>
              <a:t/>
            </a:r>
            <a:br>
              <a:rPr lang="en-US" sz="2400" dirty="0" smtClean="0">
                <a:solidFill>
                  <a:schemeClr val="bg1"/>
                </a:solidFill>
                <a:effectLst>
                  <a:outerShdw blurRad="38100" dist="38100" dir="2700000" algn="tl">
                    <a:srgbClr val="000000"/>
                  </a:outerShdw>
                </a:effectLst>
              </a:rPr>
            </a:br>
            <a:r>
              <a:rPr lang="en-US" sz="2000" dirty="0" smtClean="0">
                <a:solidFill>
                  <a:schemeClr val="bg1"/>
                </a:solidFill>
                <a:effectLst>
                  <a:outerShdw blurRad="38100" dist="38100" dir="2700000" algn="tl">
                    <a:srgbClr val="000000"/>
                  </a:outerShdw>
                </a:effectLst>
              </a:rPr>
              <a:t>John Chevalier</a:t>
            </a:r>
            <a:br>
              <a:rPr lang="en-US" sz="2000" dirty="0" smtClean="0">
                <a:solidFill>
                  <a:schemeClr val="bg1"/>
                </a:solidFill>
                <a:effectLst>
                  <a:outerShdw blurRad="38100" dist="38100" dir="2700000" algn="tl">
                    <a:srgbClr val="000000"/>
                  </a:outerShdw>
                </a:effectLst>
              </a:rPr>
            </a:br>
            <a:r>
              <a:rPr lang="en-US" sz="2000" dirty="0" smtClean="0">
                <a:solidFill>
                  <a:schemeClr val="bg1"/>
                </a:solidFill>
                <a:effectLst>
                  <a:outerShdw blurRad="38100" dist="38100" dir="2700000" algn="tl">
                    <a:srgbClr val="000000"/>
                  </a:outerShdw>
                </a:effectLst>
              </a:rPr>
              <a:t>CTE Instructor / Apple Certified Trainer</a:t>
            </a:r>
            <a:br>
              <a:rPr lang="en-US" sz="2000" dirty="0" smtClean="0">
                <a:solidFill>
                  <a:schemeClr val="bg1"/>
                </a:solidFill>
                <a:effectLst>
                  <a:outerShdw blurRad="38100" dist="38100" dir="2700000" algn="tl">
                    <a:srgbClr val="000000"/>
                  </a:outerShdw>
                </a:effectLst>
              </a:rPr>
            </a:br>
            <a:r>
              <a:rPr lang="en-US" sz="2000" dirty="0" smtClean="0">
                <a:solidFill>
                  <a:schemeClr val="bg1"/>
                </a:solidFill>
                <a:effectLst>
                  <a:outerShdw blurRad="38100" dist="38100" dir="2700000" algn="tl">
                    <a:srgbClr val="000000"/>
                  </a:outerShdw>
                </a:effectLst>
              </a:rPr>
              <a:t>Sonoma County Office of Education</a:t>
            </a:r>
            <a:br>
              <a:rPr lang="en-US" sz="2000" dirty="0" smtClean="0">
                <a:solidFill>
                  <a:schemeClr val="bg1"/>
                </a:solidFill>
                <a:effectLst>
                  <a:outerShdw blurRad="38100" dist="38100" dir="2700000" algn="tl">
                    <a:srgbClr val="000000"/>
                  </a:outerShdw>
                </a:effectLst>
              </a:rPr>
            </a:br>
            <a:r>
              <a:rPr lang="en-US" sz="2000" dirty="0" smtClean="0">
                <a:solidFill>
                  <a:schemeClr val="bg1"/>
                </a:solidFill>
                <a:effectLst>
                  <a:outerShdw blurRad="38100" dist="38100" dir="2700000" algn="tl">
                    <a:srgbClr val="000000"/>
                  </a:outerShdw>
                </a:effectLst>
              </a:rPr>
              <a:t>Healdsburg High School</a:t>
            </a:r>
          </a:p>
        </p:txBody>
      </p:sp>
      <p:sp>
        <p:nvSpPr>
          <p:cNvPr id="3078" name="Text Box 6"/>
          <p:cNvSpPr txBox="1">
            <a:spLocks noChangeArrowheads="1"/>
          </p:cNvSpPr>
          <p:nvPr/>
        </p:nvSpPr>
        <p:spPr bwMode="auto">
          <a:xfrm>
            <a:off x="228600" y="5899439"/>
            <a:ext cx="8763000" cy="923925"/>
          </a:xfrm>
          <a:prstGeom prst="rect">
            <a:avLst/>
          </a:prstGeom>
          <a:noFill/>
          <a:ln w="9525">
            <a:noFill/>
            <a:miter lim="800000"/>
            <a:headEnd/>
            <a:tailEnd/>
          </a:ln>
          <a:effec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1800" dirty="0">
                <a:solidFill>
                  <a:srgbClr val="222268"/>
                </a:solidFill>
                <a:effectLst>
                  <a:outerShdw blurRad="38100" dist="38100" dir="2700000" algn="tl">
                    <a:srgbClr val="000000"/>
                  </a:outerShdw>
                </a:effectLst>
              </a:rPr>
              <a:t>Educating for Careers Conference</a:t>
            </a:r>
          </a:p>
          <a:p>
            <a:pPr algn="ctr" eaLnBrk="1" hangingPunct="1">
              <a:defRPr/>
            </a:pPr>
            <a:r>
              <a:rPr lang="en-US" sz="1800" dirty="0">
                <a:solidFill>
                  <a:srgbClr val="222268"/>
                </a:solidFill>
                <a:effectLst>
                  <a:outerShdw blurRad="38100" dist="38100" dir="2700000" algn="tl">
                    <a:srgbClr val="000000"/>
                  </a:outerShdw>
                </a:effectLst>
              </a:rPr>
              <a:t>Sacramento, California</a:t>
            </a:r>
          </a:p>
          <a:p>
            <a:pPr algn="ctr" eaLnBrk="1" hangingPunct="1">
              <a:defRPr/>
            </a:pPr>
            <a:r>
              <a:rPr lang="en-US" sz="1800" dirty="0">
                <a:solidFill>
                  <a:srgbClr val="222268"/>
                </a:solidFill>
                <a:effectLst>
                  <a:outerShdw blurRad="38100" dist="38100" dir="2700000" algn="tl">
                    <a:srgbClr val="000000"/>
                  </a:outerShdw>
                </a:effectLst>
              </a:rPr>
              <a:t>March 2-4, 2014</a:t>
            </a:r>
          </a:p>
        </p:txBody>
      </p:sp>
      <p:sp>
        <p:nvSpPr>
          <p:cNvPr id="15365" name="TextBox 8"/>
          <p:cNvSpPr txBox="1">
            <a:spLocks noChangeArrowheads="1"/>
          </p:cNvSpPr>
          <p:nvPr/>
        </p:nvSpPr>
        <p:spPr bwMode="auto">
          <a:xfrm>
            <a:off x="-9525" y="6627813"/>
            <a:ext cx="17620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r>
              <a:rPr lang="en-US" sz="900" dirty="0"/>
              <a:t>© </a:t>
            </a:r>
            <a:r>
              <a:rPr lang="en-US" sz="900" dirty="0" smtClean="0"/>
              <a:t>2014 </a:t>
            </a:r>
            <a:r>
              <a:rPr lang="en-US" sz="900" dirty="0"/>
              <a:t>Chevalier Training</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PR Your Program</a:t>
            </a:r>
          </a:p>
          <a:p>
            <a:pPr algn="ctr" eaLnBrk="1" hangingPunct="1">
              <a:spcBef>
                <a:spcPct val="15000"/>
              </a:spcBef>
            </a:pPr>
            <a:endParaRPr lang="en-US" sz="1100">
              <a:solidFill>
                <a:schemeClr val="bg1"/>
              </a:solidFill>
            </a:endParaRPr>
          </a:p>
        </p:txBody>
      </p:sp>
      <p:sp>
        <p:nvSpPr>
          <p:cNvPr id="19" name="TextBox 18"/>
          <p:cNvSpPr txBox="1"/>
          <p:nvPr/>
        </p:nvSpPr>
        <p:spPr>
          <a:xfrm>
            <a:off x="304800" y="1143000"/>
            <a:ext cx="86106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dirty="0" smtClean="0">
                <a:effectLst>
                  <a:outerShdw blurRad="38100" dist="38100" dir="2700000" algn="tl">
                    <a:srgbClr val="FFFFFF"/>
                  </a:outerShdw>
                </a:effectLst>
              </a:rPr>
              <a:t>Keep your Program Visible!!!!</a:t>
            </a:r>
          </a:p>
        </p:txBody>
      </p:sp>
      <p:sp>
        <p:nvSpPr>
          <p:cNvPr id="26" name="TextBox 25"/>
          <p:cNvSpPr txBox="1"/>
          <p:nvPr/>
        </p:nvSpPr>
        <p:spPr>
          <a:xfrm>
            <a:off x="152400" y="1524000"/>
            <a:ext cx="8991600" cy="98425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000" dirty="0" smtClean="0">
              <a:solidFill>
                <a:srgbClr val="FF0000"/>
              </a:solidFill>
              <a:effectLst>
                <a:outerShdw blurRad="38100" dist="38100" dir="2700000" algn="tl">
                  <a:srgbClr val="000000"/>
                </a:outerShdw>
              </a:effectLst>
            </a:endParaRPr>
          </a:p>
          <a:p>
            <a:pPr eaLnBrk="1" hangingPunct="1">
              <a:defRPr/>
            </a:pPr>
            <a:r>
              <a:rPr lang="en-US" sz="2400" dirty="0" smtClean="0">
                <a:solidFill>
                  <a:srgbClr val="FFFF00"/>
                </a:solidFill>
                <a:effectLst>
                  <a:outerShdw blurRad="38100" dist="38100" dir="2700000" algn="tl">
                    <a:srgbClr val="000000"/>
                  </a:outerShdw>
                </a:effectLst>
                <a:latin typeface="Zapf Dingbats" charset="0"/>
                <a:cs typeface="Zapf Dingbats" charset="0"/>
              </a:rPr>
              <a:t>✔</a:t>
            </a:r>
            <a:r>
              <a:rPr lang="en-US" sz="2400" dirty="0" smtClean="0">
                <a:solidFill>
                  <a:srgbClr val="FFFF00"/>
                </a:solidFill>
                <a:effectLst>
                  <a:outerShdw blurRad="38100" dist="38100" dir="2700000" algn="tl">
                    <a:srgbClr val="000000"/>
                  </a:outerShdw>
                </a:effectLst>
                <a:ea typeface="Zapf Dingbats" charset="0"/>
                <a:cs typeface="Zapf Dingbats" charset="0"/>
              </a:rPr>
              <a:t> Facebook Page.</a:t>
            </a:r>
          </a:p>
          <a:p>
            <a:pPr eaLnBrk="1" hangingPunct="1">
              <a:defRPr/>
            </a:pPr>
            <a:endParaRPr lang="en-US" sz="1400" b="0" dirty="0" smtClean="0">
              <a:effectLst>
                <a:outerShdw blurRad="38100" dist="38100" dir="2700000" algn="tl">
                  <a:srgbClr val="FFFFFF"/>
                </a:outerShdw>
              </a:effectLst>
              <a:ea typeface="Zapf Dingbats" charset="0"/>
              <a:cs typeface="Zapf Dingbats" charset="0"/>
            </a:endParaRPr>
          </a:p>
        </p:txBody>
      </p:sp>
      <p:sp>
        <p:nvSpPr>
          <p:cNvPr id="28" name="TextBox 27"/>
          <p:cNvSpPr txBox="1"/>
          <p:nvPr/>
        </p:nvSpPr>
        <p:spPr>
          <a:xfrm>
            <a:off x="152400" y="2895600"/>
            <a:ext cx="8610600" cy="4619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Inviting businesses into your classroom.</a:t>
            </a:r>
          </a:p>
        </p:txBody>
      </p:sp>
      <p:sp>
        <p:nvSpPr>
          <p:cNvPr id="29" name="TextBox 28"/>
          <p:cNvSpPr txBox="1"/>
          <p:nvPr/>
        </p:nvSpPr>
        <p:spPr>
          <a:xfrm>
            <a:off x="152400" y="2362200"/>
            <a:ext cx="8610600" cy="6778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YouTube Channel.</a:t>
            </a:r>
          </a:p>
          <a:p>
            <a:pPr eaLnBrk="1" hangingPunct="1">
              <a:buFont typeface="Zapf Dingbats" charset="0"/>
              <a:buChar char="✔"/>
              <a:defRPr/>
            </a:pPr>
            <a:endParaRPr lang="en-US" sz="1400" b="0" dirty="0" smtClean="0">
              <a:effectLst>
                <a:outerShdw blurRad="38100" dist="38100" dir="2700000" algn="tl">
                  <a:srgbClr val="FFFFFF"/>
                </a:outerShdw>
              </a:effectLst>
            </a:endParaRPr>
          </a:p>
        </p:txBody>
      </p:sp>
      <p:sp>
        <p:nvSpPr>
          <p:cNvPr id="9" name="TextBox 8"/>
          <p:cNvSpPr txBox="1"/>
          <p:nvPr/>
        </p:nvSpPr>
        <p:spPr>
          <a:xfrm>
            <a:off x="152400" y="3429000"/>
            <a:ext cx="8610600" cy="4619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Inviting local influencers into your classroom.</a:t>
            </a:r>
          </a:p>
        </p:txBody>
      </p:sp>
      <p:pic>
        <p:nvPicPr>
          <p:cNvPr id="2" name="Picture 1" descr="Screen Shot 2014-02-26 at 11.24.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029832"/>
            <a:ext cx="3429000" cy="2675768"/>
          </a:xfrm>
          <a:prstGeom prst="rect">
            <a:avLst/>
          </a:prstGeom>
        </p:spPr>
      </p:pic>
      <p:pic>
        <p:nvPicPr>
          <p:cNvPr id="3" name="Picture 2" descr="Screen Shot 2014-02-26 at 11.38.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038600"/>
            <a:ext cx="3255528" cy="2667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0-#ppt_w/2"/>
                                          </p:val>
                                        </p:tav>
                                        <p:tav tm="100000">
                                          <p:val>
                                            <p:strVal val="#ppt_x"/>
                                          </p:val>
                                        </p:tav>
                                      </p:tavLst>
                                    </p:anim>
                                    <p:anim calcmode="lin" valueType="num">
                                      <p:cBhvr additive="base">
                                        <p:cTn id="1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accel="50000" decel="5000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par>
                                <p:cTn id="37" presetID="9"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29"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Funding Your Program</a:t>
            </a:r>
          </a:p>
          <a:p>
            <a:pPr algn="ctr" eaLnBrk="1" hangingPunct="1">
              <a:spcBef>
                <a:spcPct val="15000"/>
              </a:spcBef>
            </a:pPr>
            <a:endParaRPr lang="en-US" sz="1100">
              <a:solidFill>
                <a:schemeClr val="bg1"/>
              </a:solidFill>
            </a:endParaRPr>
          </a:p>
        </p:txBody>
      </p:sp>
      <p:sp>
        <p:nvSpPr>
          <p:cNvPr id="19" name="TextBox 18"/>
          <p:cNvSpPr txBox="1"/>
          <p:nvPr/>
        </p:nvSpPr>
        <p:spPr>
          <a:xfrm>
            <a:off x="304800" y="1219200"/>
            <a:ext cx="8610600" cy="107791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Where in the world to you get the money for all this????</a:t>
            </a:r>
          </a:p>
        </p:txBody>
      </p:sp>
      <p:sp>
        <p:nvSpPr>
          <p:cNvPr id="28" name="TextBox 27"/>
          <p:cNvSpPr txBox="1"/>
          <p:nvPr/>
        </p:nvSpPr>
        <p:spPr>
          <a:xfrm>
            <a:off x="381000" y="3916363"/>
            <a:ext cx="8610600" cy="1570037"/>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dirty="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dirty="0" smtClean="0">
                <a:solidFill>
                  <a:srgbClr val="FFFF00"/>
                </a:solidFill>
                <a:effectLst>
                  <a:outerShdw blurRad="38100" dist="38100" dir="2700000" algn="tl">
                    <a:srgbClr val="000000"/>
                  </a:outerShdw>
                </a:effectLst>
              </a:rPr>
              <a:t> Thinking outside the box.</a:t>
            </a:r>
          </a:p>
          <a:p>
            <a:pPr eaLnBrk="1" hangingPunct="1">
              <a:buFont typeface="Zapf Dingbats" charset="0"/>
              <a:buChar char="✔"/>
              <a:defRPr/>
            </a:pPr>
            <a:endParaRPr lang="en-US" sz="2400" dirty="0" smtClean="0">
              <a:solidFill>
                <a:srgbClr val="FFFF00"/>
              </a:solidFill>
              <a:effectLst>
                <a:outerShdw blurRad="38100" dist="38100" dir="2700000" algn="tl">
                  <a:srgbClr val="000000"/>
                </a:outerShdw>
              </a:effectLst>
            </a:endParaRPr>
          </a:p>
          <a:p>
            <a:pPr eaLnBrk="1" hangingPunct="1">
              <a:defRPr/>
            </a:pPr>
            <a:endParaRPr lang="en-US" sz="2400" dirty="0" smtClean="0">
              <a:solidFill>
                <a:srgbClr val="FFFF00"/>
              </a:solidFill>
              <a:effectLst>
                <a:outerShdw blurRad="38100" dist="38100" dir="2700000" algn="tl">
                  <a:srgbClr val="000000"/>
                </a:outerShdw>
              </a:effectLst>
            </a:endParaRPr>
          </a:p>
        </p:txBody>
      </p:sp>
      <p:sp>
        <p:nvSpPr>
          <p:cNvPr id="29" name="TextBox 28"/>
          <p:cNvSpPr txBox="1"/>
          <p:nvPr/>
        </p:nvSpPr>
        <p:spPr>
          <a:xfrm>
            <a:off x="381000" y="2057400"/>
            <a:ext cx="8610600" cy="1046163"/>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endParaRPr lang="en-US" sz="2400" smtClean="0">
              <a:solidFill>
                <a:srgbClr val="FFFF00"/>
              </a:solidFill>
              <a:effectLst>
                <a:outerShdw blurRad="38100" dist="38100" dir="2700000" algn="tl">
                  <a:srgbClr val="000000"/>
                </a:outerShdw>
              </a:effectLst>
            </a:endParaRPr>
          </a:p>
          <a:p>
            <a:pPr eaLnBrk="1" hangingPunct="1">
              <a:buFont typeface="Zapf Dingbats" charset="0"/>
              <a:buChar char="✔"/>
              <a:defRPr/>
            </a:pPr>
            <a:r>
              <a:rPr lang="en-US" sz="2400" smtClean="0">
                <a:solidFill>
                  <a:srgbClr val="FFFF00"/>
                </a:solidFill>
                <a:effectLst>
                  <a:outerShdw blurRad="38100" dist="38100" dir="2700000" algn="tl">
                    <a:srgbClr val="000000"/>
                  </a:outerShdw>
                </a:effectLst>
              </a:rPr>
              <a:t> Traditional Funding</a:t>
            </a:r>
          </a:p>
          <a:p>
            <a:pPr eaLnBrk="1" hangingPunct="1">
              <a:buFont typeface="Zapf Dingbats" charset="0"/>
              <a:buChar char="✔"/>
              <a:defRPr/>
            </a:pPr>
            <a:endParaRPr lang="en-US" sz="1400" b="0" smtClean="0">
              <a:effectLst>
                <a:outerShdw blurRad="38100" dist="38100" dir="2700000" algn="tl">
                  <a:srgbClr val="FFFFFF"/>
                </a:outerShdw>
              </a:effectLst>
            </a:endParaRPr>
          </a:p>
        </p:txBody>
      </p:sp>
      <p:sp>
        <p:nvSpPr>
          <p:cNvPr id="30" name="Rectangle 29"/>
          <p:cNvSpPr/>
          <p:nvPr/>
        </p:nvSpPr>
        <p:spPr>
          <a:xfrm>
            <a:off x="1219200" y="28146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Supply Budget</a:t>
            </a:r>
          </a:p>
        </p:txBody>
      </p:sp>
      <p:sp>
        <p:nvSpPr>
          <p:cNvPr id="31" name="Rectangle 30"/>
          <p:cNvSpPr/>
          <p:nvPr/>
        </p:nvSpPr>
        <p:spPr>
          <a:xfrm>
            <a:off x="1219200" y="47196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Partnerships</a:t>
            </a:r>
          </a:p>
        </p:txBody>
      </p:sp>
      <p:sp>
        <p:nvSpPr>
          <p:cNvPr id="12" name="Rectangle 11"/>
          <p:cNvSpPr/>
          <p:nvPr/>
        </p:nvSpPr>
        <p:spPr>
          <a:xfrm>
            <a:off x="1219200" y="32718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Equipment Budget</a:t>
            </a:r>
          </a:p>
        </p:txBody>
      </p:sp>
      <p:sp>
        <p:nvSpPr>
          <p:cNvPr id="13" name="Rectangle 12"/>
          <p:cNvSpPr/>
          <p:nvPr/>
        </p:nvSpPr>
        <p:spPr>
          <a:xfrm>
            <a:off x="1219200" y="3729038"/>
            <a:ext cx="70866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Training Budget</a:t>
            </a:r>
          </a:p>
        </p:txBody>
      </p:sp>
      <p:sp>
        <p:nvSpPr>
          <p:cNvPr id="14" name="Rectangle 13"/>
          <p:cNvSpPr/>
          <p:nvPr/>
        </p:nvSpPr>
        <p:spPr>
          <a:xfrm>
            <a:off x="1219200" y="5634038"/>
            <a:ext cx="70866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Provide a Service</a:t>
            </a:r>
          </a:p>
        </p:txBody>
      </p:sp>
      <p:sp>
        <p:nvSpPr>
          <p:cNvPr id="15" name="Rectangle 14"/>
          <p:cNvSpPr/>
          <p:nvPr/>
        </p:nvSpPr>
        <p:spPr>
          <a:xfrm>
            <a:off x="1219200" y="5176838"/>
            <a:ext cx="70866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Donations</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425" y="2667000"/>
            <a:ext cx="39401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5778"/>
                                        </p:tgtEl>
                                        <p:attrNameLst>
                                          <p:attrName>style.visibility</p:attrName>
                                        </p:attrNameLst>
                                      </p:cBhvr>
                                      <p:to>
                                        <p:strVal val="visible"/>
                                      </p:to>
                                    </p:set>
                                    <p:animEffect transition="in" filter="fade">
                                      <p:cBhvr>
                                        <p:cTn id="10" dur="1000"/>
                                        <p:tgtEl>
                                          <p:spTgt spid="757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accel="50000" decel="5000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accel="50000" decel="5000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0-#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accel="50000" decel="5000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accel="50000" decel="5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accel="50000" decel="5000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0-#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accel="50000" decel="5000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accel="50000" decel="5000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accel="50000" decel="5000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0" grpId="0"/>
      <p:bldP spid="3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Conclusion – Q &amp; A</a:t>
            </a:r>
          </a:p>
          <a:p>
            <a:pPr algn="ctr" eaLnBrk="1" hangingPunct="1">
              <a:spcBef>
                <a:spcPct val="15000"/>
              </a:spcBef>
            </a:pPr>
            <a:endParaRPr lang="en-US" sz="1100">
              <a:solidFill>
                <a:schemeClr val="bg1"/>
              </a:solidFill>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65225"/>
            <a:ext cx="73152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4"/>
          <p:cNvSpPr txBox="1">
            <a:spLocks noChangeArrowheads="1"/>
          </p:cNvSpPr>
          <p:nvPr/>
        </p:nvSpPr>
        <p:spPr bwMode="auto">
          <a:xfrm>
            <a:off x="0" y="0"/>
            <a:ext cx="914400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r>
              <a:rPr lang="en-US">
                <a:solidFill>
                  <a:schemeClr val="bg1"/>
                </a:solidFill>
              </a:rPr>
              <a:t>Contact Information</a:t>
            </a:r>
            <a:endParaRPr lang="en-US" sz="2800">
              <a:solidFill>
                <a:schemeClr val="bg1"/>
              </a:solidFill>
            </a:endParaRPr>
          </a:p>
        </p:txBody>
      </p:sp>
      <p:sp>
        <p:nvSpPr>
          <p:cNvPr id="7" name="Rectangle 3"/>
          <p:cNvSpPr txBox="1">
            <a:spLocks noChangeArrowheads="1"/>
          </p:cNvSpPr>
          <p:nvPr/>
        </p:nvSpPr>
        <p:spPr bwMode="auto">
          <a:xfrm>
            <a:off x="152400" y="1295400"/>
            <a:ext cx="8763000" cy="4724400"/>
          </a:xfrm>
          <a:prstGeom prst="rect">
            <a:avLst/>
          </a:prstGeom>
          <a:noFill/>
          <a:ln w="9525">
            <a:noFill/>
            <a:miter lim="800000"/>
            <a:headEnd/>
            <a:tailEnd/>
          </a:ln>
          <a:effectLst/>
        </p:spPr>
        <p:txBody>
          <a:bodyPr/>
          <a:lstStyle>
            <a:lvl1pPr marL="342900" indent="-342900"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20000"/>
              </a:spcBef>
              <a:defRPr/>
            </a:pPr>
            <a:r>
              <a:rPr lang="en-US" sz="4400" smtClean="0">
                <a:solidFill>
                  <a:srgbClr val="CCFFCC"/>
                </a:solidFill>
                <a:effectLst>
                  <a:outerShdw blurRad="38100" dist="38100" dir="2700000" algn="tl">
                    <a:srgbClr val="000000"/>
                  </a:outerShdw>
                </a:effectLst>
              </a:rPr>
              <a:t>John Chevalier</a:t>
            </a:r>
          </a:p>
          <a:p>
            <a:pPr algn="ctr" eaLnBrk="1" hangingPunct="1">
              <a:spcBef>
                <a:spcPct val="20000"/>
              </a:spcBef>
              <a:defRPr/>
            </a:pPr>
            <a:r>
              <a:rPr lang="en-US" sz="3200" smtClean="0">
                <a:solidFill>
                  <a:srgbClr val="FFFF00"/>
                </a:solidFill>
                <a:effectLst>
                  <a:outerShdw blurRad="38100" dist="38100" dir="2700000" algn="tl">
                    <a:srgbClr val="000000"/>
                  </a:outerShdw>
                </a:effectLst>
              </a:rPr>
              <a:t>CTE Instructor/Apple Certified Trainer</a:t>
            </a:r>
          </a:p>
          <a:p>
            <a:pPr algn="ctr" eaLnBrk="1" hangingPunct="1">
              <a:spcBef>
                <a:spcPct val="20000"/>
              </a:spcBef>
              <a:defRPr/>
            </a:pPr>
            <a:r>
              <a:rPr lang="en-US" sz="2800" smtClean="0">
                <a:solidFill>
                  <a:srgbClr val="FFFF00"/>
                </a:solidFill>
                <a:effectLst>
                  <a:outerShdw blurRad="38100" dist="38100" dir="2700000" algn="tl">
                    <a:srgbClr val="000000"/>
                  </a:outerShdw>
                </a:effectLst>
              </a:rPr>
              <a:t>Sonoma County Office of Education</a:t>
            </a:r>
            <a:br>
              <a:rPr lang="en-US" sz="2800" smtClean="0">
                <a:solidFill>
                  <a:srgbClr val="FFFF00"/>
                </a:solidFill>
                <a:effectLst>
                  <a:outerShdw blurRad="38100" dist="38100" dir="2700000" algn="tl">
                    <a:srgbClr val="000000"/>
                  </a:outerShdw>
                </a:effectLst>
              </a:rPr>
            </a:br>
            <a:r>
              <a:rPr lang="en-US" sz="2800" smtClean="0">
                <a:solidFill>
                  <a:srgbClr val="FFFF00"/>
                </a:solidFill>
                <a:effectLst>
                  <a:outerShdw blurRad="38100" dist="38100" dir="2700000" algn="tl">
                    <a:srgbClr val="000000"/>
                  </a:outerShdw>
                </a:effectLst>
              </a:rPr>
              <a:t>Healdsburg High School</a:t>
            </a:r>
          </a:p>
          <a:p>
            <a:pPr algn="ctr" eaLnBrk="1" hangingPunct="1">
              <a:spcBef>
                <a:spcPct val="20000"/>
              </a:spcBef>
              <a:defRPr/>
            </a:pPr>
            <a:r>
              <a:rPr lang="en-US" sz="1400" smtClean="0">
                <a:solidFill>
                  <a:srgbClr val="CCFFCC"/>
                </a:solidFill>
                <a:effectLst>
                  <a:outerShdw blurRad="38100" dist="38100" dir="2700000" algn="tl">
                    <a:srgbClr val="000000"/>
                  </a:outerShdw>
                </a:effectLst>
              </a:rPr>
              <a:t>__________________________________________________________________</a:t>
            </a:r>
          </a:p>
          <a:p>
            <a:pPr algn="ctr" eaLnBrk="1" hangingPunct="1">
              <a:spcBef>
                <a:spcPct val="20000"/>
              </a:spcBef>
              <a:defRPr/>
            </a:pPr>
            <a:r>
              <a:rPr lang="en-US" sz="3600" smtClean="0">
                <a:solidFill>
                  <a:srgbClr val="FFFF00"/>
                </a:solidFill>
                <a:effectLst>
                  <a:outerShdw blurRad="38100" dist="38100" dir="2700000" algn="tl">
                    <a:srgbClr val="000000"/>
                  </a:outerShdw>
                </a:effectLst>
                <a:latin typeface="Arial" charset="0"/>
              </a:rPr>
              <a:t>	</a:t>
            </a:r>
            <a:r>
              <a:rPr lang="en-US" sz="3600" smtClean="0">
                <a:solidFill>
                  <a:srgbClr val="CCFFCC"/>
                </a:solidFill>
                <a:effectLst>
                  <a:outerShdw blurRad="38100" dist="38100" dir="2700000" algn="tl">
                    <a:srgbClr val="000000"/>
                  </a:outerShdw>
                </a:effectLst>
              </a:rPr>
              <a:t>707-332-0838</a:t>
            </a:r>
          </a:p>
          <a:p>
            <a:pPr algn="ctr" eaLnBrk="1" hangingPunct="1">
              <a:spcBef>
                <a:spcPct val="20000"/>
              </a:spcBef>
              <a:defRPr/>
            </a:pPr>
            <a:r>
              <a:rPr lang="en-US" sz="3600" smtClean="0">
                <a:solidFill>
                  <a:srgbClr val="CCFFCC"/>
                </a:solidFill>
                <a:effectLst>
                  <a:outerShdw blurRad="38100" dist="38100" dir="2700000" algn="tl">
                    <a:srgbClr val="000000"/>
                  </a:outerShdw>
                </a:effectLst>
              </a:rPr>
              <a:t>	jchevalier@scoe.org</a:t>
            </a:r>
          </a:p>
          <a:p>
            <a:pPr algn="ctr" eaLnBrk="1" hangingPunct="1">
              <a:spcBef>
                <a:spcPct val="20000"/>
              </a:spcBef>
              <a:defRPr/>
            </a:pPr>
            <a:r>
              <a:rPr lang="en-US" sz="3600" smtClean="0">
                <a:solidFill>
                  <a:srgbClr val="CCFFCC"/>
                </a:solidFill>
                <a:effectLst>
                  <a:outerShdw blurRad="38100" dist="38100" dir="2700000" algn="tl">
                    <a:srgbClr val="000000"/>
                  </a:outerShdw>
                </a:effectLst>
              </a:rPr>
              <a:t>http://www.johnchevalier.com </a:t>
            </a:r>
          </a:p>
          <a:p>
            <a:pPr algn="ctr" eaLnBrk="1" hangingPunct="1">
              <a:spcBef>
                <a:spcPct val="20000"/>
              </a:spcBef>
              <a:defRPr/>
            </a:pPr>
            <a:endParaRPr lang="en-US" sz="3600" b="0" smtClean="0">
              <a:solidFill>
                <a:srgbClr val="FFFF00"/>
              </a:solidFill>
              <a:effectLst>
                <a:outerShdw blurRad="38100" dist="38100" dir="2700000" algn="tl">
                  <a:srgbClr val="000000"/>
                </a:outerShdw>
              </a:effectLst>
              <a:latin typeface="Arial" charset="0"/>
            </a:endParaRPr>
          </a:p>
          <a:p>
            <a:pPr algn="ctr" eaLnBrk="1" hangingPunct="1">
              <a:spcBef>
                <a:spcPct val="20000"/>
              </a:spcBef>
              <a:defRPr/>
            </a:pPr>
            <a:endParaRPr lang="en-US" sz="400" b="0" smtClean="0">
              <a:solidFill>
                <a:srgbClr val="FFFF00"/>
              </a:solidFill>
              <a:effectLst>
                <a:outerShdw blurRad="38100" dist="38100" dir="2700000" algn="tl">
                  <a:srgbClr val="000000"/>
                </a:outerShdw>
              </a:effectLst>
              <a:latin typeface="Arial" charset="0"/>
            </a:endParaRPr>
          </a:p>
          <a:p>
            <a:pPr algn="ctr" eaLnBrk="1" hangingPunct="1">
              <a:spcBef>
                <a:spcPct val="20000"/>
              </a:spcBef>
              <a:defRPr/>
            </a:pPr>
            <a:endParaRPr lang="en-US" sz="400" b="0" smtClean="0">
              <a:solidFill>
                <a:srgbClr val="FFFF00"/>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25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Philosophy, Purpose &amp; Mission</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smtClean="0">
                <a:effectLst>
                  <a:outerShdw blurRad="38100" dist="38100" dir="2700000" algn="tl">
                    <a:srgbClr val="FFFFFF"/>
                  </a:outerShdw>
                </a:effectLst>
              </a:rPr>
              <a:t>Program Philosophy</a:t>
            </a:r>
            <a:endParaRPr lang="en-US" sz="3200" b="0" smtClean="0">
              <a:effectLst>
                <a:outerShdw blurRad="38100" dist="38100" dir="2700000" algn="tl">
                  <a:srgbClr val="FFFFFF"/>
                </a:outerShdw>
              </a:effectLst>
            </a:endParaRPr>
          </a:p>
        </p:txBody>
      </p:sp>
      <p:sp>
        <p:nvSpPr>
          <p:cNvPr id="12" name="Rectangle 11"/>
          <p:cNvSpPr/>
          <p:nvPr/>
        </p:nvSpPr>
        <p:spPr>
          <a:xfrm>
            <a:off x="762000" y="1752600"/>
            <a:ext cx="45720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Know why you</a:t>
            </a:r>
            <a:r>
              <a:rPr lang="ja-JP" altLang="en-US" sz="2400">
                <a:solidFill>
                  <a:srgbClr val="FFFF00"/>
                </a:solidFill>
                <a:effectLst>
                  <a:outerShdw blurRad="38100" dist="38100" dir="2700000" algn="tl">
                    <a:srgbClr val="000000"/>
                  </a:outerShdw>
                </a:effectLst>
              </a:rPr>
              <a:t>’</a:t>
            </a:r>
            <a:r>
              <a:rPr lang="en-US" sz="2400">
                <a:solidFill>
                  <a:srgbClr val="FFFF00"/>
                </a:solidFill>
                <a:effectLst>
                  <a:outerShdw blurRad="38100" dist="38100" dir="2700000" algn="tl">
                    <a:srgbClr val="000000"/>
                  </a:outerShdw>
                </a:effectLst>
              </a:rPr>
              <a:t>re there.</a:t>
            </a:r>
          </a:p>
        </p:txBody>
      </p:sp>
      <p:sp>
        <p:nvSpPr>
          <p:cNvPr id="15" name="Rectangle 14"/>
          <p:cNvSpPr/>
          <p:nvPr/>
        </p:nvSpPr>
        <p:spPr>
          <a:xfrm>
            <a:off x="1219200" y="2133600"/>
            <a:ext cx="52578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How do you view your position?</a:t>
            </a:r>
          </a:p>
        </p:txBody>
      </p:sp>
      <p:sp>
        <p:nvSpPr>
          <p:cNvPr id="16" name="Rectangle 15"/>
          <p:cNvSpPr/>
          <p:nvPr/>
        </p:nvSpPr>
        <p:spPr>
          <a:xfrm>
            <a:off x="1219200" y="2514600"/>
            <a:ext cx="52578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Teacher or Leader?</a:t>
            </a:r>
          </a:p>
        </p:txBody>
      </p:sp>
      <p:sp>
        <p:nvSpPr>
          <p:cNvPr id="7" name="TextBox 6"/>
          <p:cNvSpPr txBox="1"/>
          <p:nvPr/>
        </p:nvSpPr>
        <p:spPr>
          <a:xfrm>
            <a:off x="457200" y="3581400"/>
            <a:ext cx="8229600" cy="707886"/>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2057400" y="3505200"/>
            <a:ext cx="5158047" cy="2781300"/>
          </a:xfrm>
          <a:prstGeom prst="rect">
            <a:avLst/>
          </a:prstGeom>
        </p:spPr>
      </p:pic>
    </p:spTree>
    <p:extLst>
      <p:ext uri="{BB962C8B-B14F-4D97-AF65-F5344CB8AC3E}">
        <p14:creationId xmlns:p14="http://schemas.microsoft.com/office/powerpoint/2010/main" val="1421704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accel="50000" decel="5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accel="50000" decel="5000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0" y="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r>
              <a:rPr lang="en-US" sz="3200">
                <a:solidFill>
                  <a:schemeClr val="bg1"/>
                </a:solidFill>
              </a:rPr>
              <a:t>How do you view yourself as a Teacher?</a:t>
            </a:r>
            <a:r>
              <a:rPr lang="en-US" sz="3200" b="0">
                <a:solidFill>
                  <a:schemeClr val="bg1"/>
                </a:solidFill>
              </a:rPr>
              <a:t>         </a:t>
            </a:r>
          </a:p>
        </p:txBody>
      </p:sp>
      <p:pic>
        <p:nvPicPr>
          <p:cNvPr id="6" name="Picture 5" descr="excu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3878263" cy="358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28600" y="914400"/>
            <a:ext cx="4572000" cy="584200"/>
          </a:xfrm>
          <a:prstGeom prst="rect">
            <a:avLst/>
          </a:prstGeom>
        </p:spPr>
        <p:txBody>
          <a:bodyPr>
            <a:spAutoFit/>
          </a:bodyPr>
          <a:lstStyle/>
          <a:p>
            <a:pPr>
              <a:defRPr/>
            </a:pPr>
            <a:r>
              <a:rPr lang="en-US" sz="3200" dirty="0">
                <a:effectLst>
                  <a:outerShdw blurRad="38100" dist="38100" dir="2700000" algn="tl">
                    <a:srgbClr val="FFFFFF"/>
                  </a:outerShdw>
                </a:effectLst>
              </a:rPr>
              <a:t>Teacher = Leader</a:t>
            </a:r>
          </a:p>
        </p:txBody>
      </p:sp>
      <p:sp>
        <p:nvSpPr>
          <p:cNvPr id="11" name="Rectangle 10"/>
          <p:cNvSpPr/>
          <p:nvPr/>
        </p:nvSpPr>
        <p:spPr>
          <a:xfrm>
            <a:off x="228600" y="2209800"/>
            <a:ext cx="4572000" cy="584200"/>
          </a:xfrm>
          <a:prstGeom prst="rect">
            <a:avLst/>
          </a:prstGeom>
        </p:spPr>
        <p:txBody>
          <a:bodyPr>
            <a:spAutoFit/>
          </a:bodyPr>
          <a:lstStyle/>
          <a:p>
            <a:pPr>
              <a:defRPr/>
            </a:pPr>
            <a:r>
              <a:rPr lang="en-US" sz="3200" dirty="0">
                <a:effectLst>
                  <a:outerShdw blurRad="38100" dist="38100" dir="2700000" algn="tl">
                    <a:srgbClr val="FFFFFF"/>
                  </a:outerShdw>
                </a:effectLst>
              </a:rPr>
              <a:t>Leader = Teacher</a:t>
            </a:r>
          </a:p>
        </p:txBody>
      </p:sp>
      <p:sp>
        <p:nvSpPr>
          <p:cNvPr id="12" name="Rectangle 11"/>
          <p:cNvSpPr/>
          <p:nvPr/>
        </p:nvSpPr>
        <p:spPr>
          <a:xfrm>
            <a:off x="228600" y="1600200"/>
            <a:ext cx="4572000" cy="461963"/>
          </a:xfrm>
          <a:prstGeom prst="rect">
            <a:avLst/>
          </a:prstGeom>
        </p:spPr>
        <p:txBody>
          <a:bodyPr>
            <a:spAutoFit/>
          </a:bodyPr>
          <a:lstStyle/>
          <a:p>
            <a:pPr>
              <a:defRPr/>
            </a:pPr>
            <a:r>
              <a:rPr lang="en-US" sz="2400" dirty="0">
                <a:solidFill>
                  <a:srgbClr val="FFFF00"/>
                </a:solidFill>
                <a:effectLst>
                  <a:outerShdw blurRad="38100" dist="38100" dir="2700000" algn="tl">
                    <a:srgbClr val="000000"/>
                  </a:outerShdw>
                </a:effectLst>
              </a:rPr>
              <a:t>Positional Leadership</a:t>
            </a:r>
          </a:p>
        </p:txBody>
      </p:sp>
      <p:sp>
        <p:nvSpPr>
          <p:cNvPr id="13" name="Rectangle 12"/>
          <p:cNvSpPr/>
          <p:nvPr/>
        </p:nvSpPr>
        <p:spPr>
          <a:xfrm>
            <a:off x="228600" y="2971800"/>
            <a:ext cx="4572000" cy="461962"/>
          </a:xfrm>
          <a:prstGeom prst="rect">
            <a:avLst/>
          </a:prstGeom>
        </p:spPr>
        <p:txBody>
          <a:bodyPr>
            <a:spAutoFit/>
          </a:bodyPr>
          <a:lstStyle/>
          <a:p>
            <a:pPr>
              <a:defRPr/>
            </a:pPr>
            <a:r>
              <a:rPr lang="en-US" sz="2400" dirty="0">
                <a:solidFill>
                  <a:srgbClr val="FFFF00"/>
                </a:solidFill>
                <a:effectLst>
                  <a:outerShdw blurRad="38100" dist="38100" dir="2700000" algn="tl">
                    <a:srgbClr val="000000"/>
                  </a:outerShdw>
                </a:effectLst>
              </a:rPr>
              <a:t>Influential Leadership</a:t>
            </a:r>
          </a:p>
        </p:txBody>
      </p:sp>
      <p:sp>
        <p:nvSpPr>
          <p:cNvPr id="14" name="Rectangle 13"/>
          <p:cNvSpPr/>
          <p:nvPr/>
        </p:nvSpPr>
        <p:spPr>
          <a:xfrm>
            <a:off x="228600" y="4038600"/>
            <a:ext cx="4114800" cy="1816100"/>
          </a:xfrm>
          <a:prstGeom prst="rect">
            <a:avLst/>
          </a:prstGeom>
        </p:spPr>
        <p:txBody>
          <a:bodyPr>
            <a:spAutoFit/>
          </a:bodyPr>
          <a:lstStyle/>
          <a:p>
            <a:pPr algn="ctr">
              <a:defRPr/>
            </a:pPr>
            <a:r>
              <a:rPr lang="en-US" sz="2800" dirty="0">
                <a:solidFill>
                  <a:srgbClr val="CCFFCC"/>
                </a:solidFill>
                <a:effectLst>
                  <a:outerShdw blurRad="38100" dist="38100" dir="2700000" algn="tl">
                    <a:srgbClr val="000000"/>
                  </a:outerShdw>
                </a:effectLst>
              </a:rPr>
              <a:t>NEW PARADIGM</a:t>
            </a:r>
          </a:p>
          <a:p>
            <a:pPr algn="ctr">
              <a:defRPr/>
            </a:pPr>
            <a:r>
              <a:rPr lang="en-US" sz="2800" dirty="0">
                <a:solidFill>
                  <a:srgbClr val="CCFFCC"/>
                </a:solidFill>
                <a:effectLst>
                  <a:outerShdw blurRad="38100" dist="38100" dir="2700000" algn="tl">
                    <a:srgbClr val="000000"/>
                  </a:outerShdw>
                </a:effectLst>
              </a:rPr>
              <a:t>Moving from being </a:t>
            </a:r>
            <a:br>
              <a:rPr lang="en-US" sz="2800" dirty="0">
                <a:solidFill>
                  <a:srgbClr val="CCFFCC"/>
                </a:solidFill>
                <a:effectLst>
                  <a:outerShdw blurRad="38100" dist="38100" dir="2700000" algn="tl">
                    <a:srgbClr val="000000"/>
                  </a:outerShdw>
                </a:effectLst>
              </a:rPr>
            </a:br>
            <a:r>
              <a:rPr lang="en-US" sz="2800" dirty="0">
                <a:solidFill>
                  <a:srgbClr val="CCFFCC"/>
                </a:solidFill>
                <a:effectLst>
                  <a:outerShdw blurRad="38100" dist="38100" dir="2700000" algn="tl">
                    <a:srgbClr val="000000"/>
                  </a:outerShdw>
                </a:effectLst>
              </a:rPr>
              <a:t>an instructor to</a:t>
            </a:r>
            <a:br>
              <a:rPr lang="en-US" sz="2800" dirty="0">
                <a:solidFill>
                  <a:srgbClr val="CCFFCC"/>
                </a:solidFill>
                <a:effectLst>
                  <a:outerShdw blurRad="38100" dist="38100" dir="2700000" algn="tl">
                    <a:srgbClr val="000000"/>
                  </a:outerShdw>
                </a:effectLst>
              </a:rPr>
            </a:br>
            <a:r>
              <a:rPr lang="en-US" sz="2800" dirty="0">
                <a:solidFill>
                  <a:srgbClr val="CCFFCC"/>
                </a:solidFill>
                <a:effectLst>
                  <a:outerShdw blurRad="38100" dist="38100" dir="2700000" algn="tl">
                    <a:srgbClr val="000000"/>
                  </a:outerShdw>
                </a:effectLst>
              </a:rPr>
              <a:t>being a mentor!</a:t>
            </a:r>
          </a:p>
        </p:txBody>
      </p:sp>
      <p:pic>
        <p:nvPicPr>
          <p:cNvPr id="2" name="Picture 1" descr="1538899_10151870655982781_329670820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542" y="4419600"/>
            <a:ext cx="3891258" cy="23622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accel="50000" decel="5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accel="50000" decel="5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r>
              <a:rPr lang="en-US" sz="3200">
                <a:solidFill>
                  <a:srgbClr val="FFFFFF"/>
                </a:solidFill>
              </a:rPr>
              <a:t>How do you view your Students?</a:t>
            </a:r>
          </a:p>
        </p:txBody>
      </p:sp>
      <p:sp>
        <p:nvSpPr>
          <p:cNvPr id="5" name="TextBox 4"/>
          <p:cNvSpPr txBox="1"/>
          <p:nvPr/>
        </p:nvSpPr>
        <p:spPr>
          <a:xfrm>
            <a:off x="0" y="838200"/>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Problem:</a:t>
            </a:r>
            <a:endParaRPr lang="en-US" sz="1400" b="0" dirty="0" smtClean="0"/>
          </a:p>
        </p:txBody>
      </p:sp>
      <p:sp>
        <p:nvSpPr>
          <p:cNvPr id="6" name="TextBox 5"/>
          <p:cNvSpPr txBox="1"/>
          <p:nvPr/>
        </p:nvSpPr>
        <p:spPr>
          <a:xfrm>
            <a:off x="0" y="2057400"/>
            <a:ext cx="9144000" cy="1077218"/>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3200" dirty="0" smtClean="0">
                <a:solidFill>
                  <a:srgbClr val="FFFF00"/>
                </a:solidFill>
                <a:effectLst>
                  <a:outerShdw blurRad="38100" dist="38100" dir="2700000" algn="tl">
                    <a:srgbClr val="000000"/>
                  </a:outerShdw>
                </a:effectLst>
              </a:rPr>
              <a:t>Students are just not </a:t>
            </a:r>
          </a:p>
          <a:p>
            <a:pPr algn="ctr" eaLnBrk="1" hangingPunct="1">
              <a:defRPr/>
            </a:pPr>
            <a:r>
              <a:rPr lang="en-US" sz="3200" dirty="0" smtClean="0">
                <a:solidFill>
                  <a:srgbClr val="FFFF00"/>
                </a:solidFill>
                <a:effectLst>
                  <a:outerShdw blurRad="38100" dist="38100" dir="2700000" algn="tl">
                    <a:srgbClr val="000000"/>
                  </a:outerShdw>
                </a:effectLst>
              </a:rPr>
              <a:t>motivated to Learn.</a:t>
            </a:r>
          </a:p>
        </p:txBody>
      </p:sp>
      <p:sp>
        <p:nvSpPr>
          <p:cNvPr id="7" name="Rectangle 6"/>
          <p:cNvSpPr/>
          <p:nvPr/>
        </p:nvSpPr>
        <p:spPr>
          <a:xfrm>
            <a:off x="0" y="1371600"/>
            <a:ext cx="9144000" cy="707886"/>
          </a:xfrm>
          <a:prstGeom prst="rect">
            <a:avLst/>
          </a:prstGeom>
        </p:spPr>
        <p:txBody>
          <a:bodyPr wrap="square">
            <a:spAutoFit/>
          </a:bodyPr>
          <a:lstStyle/>
          <a:p>
            <a:pPr algn="ctr">
              <a:defRPr/>
            </a:pPr>
            <a:r>
              <a:rPr lang="en-US" dirty="0">
                <a:solidFill>
                  <a:srgbClr val="CCFFCC"/>
                </a:solidFill>
                <a:effectLst>
                  <a:outerShdw blurRad="38100" dist="38100" dir="2700000" algn="tl">
                    <a:srgbClr val="000000"/>
                  </a:outerShdw>
                </a:effectLst>
              </a:rPr>
              <a:t>MOTIVATION</a:t>
            </a:r>
            <a:endParaRPr lang="en-US" dirty="0"/>
          </a:p>
        </p:txBody>
      </p:sp>
      <p:pic>
        <p:nvPicPr>
          <p:cNvPr id="20482" name="Picture 2"/>
          <p:cNvPicPr>
            <a:picLocks noChangeAspect="1" noChangeArrowheads="1"/>
          </p:cNvPicPr>
          <p:nvPr/>
        </p:nvPicPr>
        <p:blipFill>
          <a:blip r:embed="rId2"/>
          <a:srcRect/>
          <a:stretch>
            <a:fillRect/>
          </a:stretch>
        </p:blipFill>
        <p:spPr bwMode="auto">
          <a:xfrm>
            <a:off x="1139646" y="3352799"/>
            <a:ext cx="6708954" cy="3317967"/>
          </a:xfrm>
          <a:prstGeom prst="rect">
            <a:avLst/>
          </a:prstGeom>
          <a:solidFill>
            <a:schemeClr val="bg1"/>
          </a:solidFill>
          <a:ln w="9525">
            <a:noFill/>
            <a:miter lim="800000"/>
            <a:headEnd/>
            <a:tailEnd/>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0482"/>
                                        </p:tgtEl>
                                        <p:attrNameLst>
                                          <p:attrName>style.visibility</p:attrName>
                                        </p:attrNameLst>
                                      </p:cBhvr>
                                      <p:to>
                                        <p:strVal val="visible"/>
                                      </p:to>
                                    </p:set>
                                    <p:animEffect transition="in" filter="dissolve">
                                      <p:cBhvr>
                                        <p:cTn id="24"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r>
              <a:rPr lang="en-US" sz="3200">
                <a:solidFill>
                  <a:srgbClr val="FFFFFF"/>
                </a:solidFill>
              </a:rPr>
              <a:t>How do you view your Students?</a:t>
            </a:r>
          </a:p>
        </p:txBody>
      </p:sp>
      <p:sp>
        <p:nvSpPr>
          <p:cNvPr id="5" name="TextBox 4"/>
          <p:cNvSpPr txBox="1"/>
          <p:nvPr/>
        </p:nvSpPr>
        <p:spPr>
          <a:xfrm>
            <a:off x="0" y="838200"/>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Reality:</a:t>
            </a:r>
            <a:endParaRPr lang="en-US" sz="1400" b="0" dirty="0" smtClean="0"/>
          </a:p>
        </p:txBody>
      </p:sp>
      <p:sp>
        <p:nvSpPr>
          <p:cNvPr id="6" name="TextBox 5"/>
          <p:cNvSpPr txBox="1"/>
          <p:nvPr/>
        </p:nvSpPr>
        <p:spPr>
          <a:xfrm>
            <a:off x="0" y="2133600"/>
            <a:ext cx="9144000" cy="1569660"/>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3200" dirty="0">
                <a:solidFill>
                  <a:srgbClr val="FFFF00"/>
                </a:solidFill>
                <a:effectLst>
                  <a:outerShdw blurRad="38100" dist="38100" dir="2700000" algn="tl">
                    <a:srgbClr val="000000"/>
                  </a:outerShdw>
                </a:effectLst>
              </a:rPr>
              <a:t>Students do not see </a:t>
            </a:r>
            <a:r>
              <a:rPr lang="en-US" sz="3200" dirty="0" smtClean="0">
                <a:solidFill>
                  <a:srgbClr val="FFFF00"/>
                </a:solidFill>
                <a:effectLst>
                  <a:outerShdw blurRad="38100" dist="38100" dir="2700000" algn="tl">
                    <a:srgbClr val="000000"/>
                  </a:outerShdw>
                </a:effectLst>
              </a:rPr>
              <a:t>a</a:t>
            </a:r>
          </a:p>
          <a:p>
            <a:pPr algn="ctr" eaLnBrk="1" hangingPunct="1">
              <a:defRPr/>
            </a:pPr>
            <a:r>
              <a:rPr lang="en-US" sz="3200" dirty="0" smtClean="0">
                <a:solidFill>
                  <a:srgbClr val="FFFF00"/>
                </a:solidFill>
                <a:effectLst>
                  <a:outerShdw blurRad="38100" dist="38100" dir="2700000" algn="tl">
                    <a:srgbClr val="000000"/>
                  </a:outerShdw>
                </a:effectLst>
              </a:rPr>
              <a:t>Practical Connection between</a:t>
            </a:r>
          </a:p>
          <a:p>
            <a:pPr algn="ctr" eaLnBrk="1" hangingPunct="1">
              <a:defRPr/>
            </a:pPr>
            <a:r>
              <a:rPr lang="en-US" sz="3200" dirty="0" smtClean="0">
                <a:solidFill>
                  <a:srgbClr val="FFFF00"/>
                </a:solidFill>
                <a:effectLst>
                  <a:outerShdw blurRad="38100" dist="38100" dir="2700000" algn="tl">
                    <a:srgbClr val="000000"/>
                  </a:outerShdw>
                </a:effectLst>
              </a:rPr>
              <a:t>the </a:t>
            </a:r>
            <a:r>
              <a:rPr lang="en-US" sz="3200" dirty="0">
                <a:solidFill>
                  <a:srgbClr val="FFFF00"/>
                </a:solidFill>
                <a:effectLst>
                  <a:outerShdw blurRad="38100" dist="38100" dir="2700000" algn="tl">
                    <a:srgbClr val="000000"/>
                  </a:outerShdw>
                </a:effectLst>
              </a:rPr>
              <a:t>classroom and the real world. </a:t>
            </a:r>
            <a:endParaRPr lang="en-US" sz="2000" b="0" dirty="0"/>
          </a:p>
        </p:txBody>
      </p:sp>
      <p:sp>
        <p:nvSpPr>
          <p:cNvPr id="7" name="Rectangle 6"/>
          <p:cNvSpPr/>
          <p:nvPr/>
        </p:nvSpPr>
        <p:spPr>
          <a:xfrm>
            <a:off x="0" y="1447800"/>
            <a:ext cx="9144000" cy="707886"/>
          </a:xfrm>
          <a:prstGeom prst="rect">
            <a:avLst/>
          </a:prstGeom>
        </p:spPr>
        <p:txBody>
          <a:bodyPr wrap="square">
            <a:spAutoFit/>
          </a:bodyPr>
          <a:lstStyle/>
          <a:p>
            <a:pPr algn="ctr">
              <a:defRPr/>
            </a:pPr>
            <a:r>
              <a:rPr lang="en-US" dirty="0" smtClean="0">
                <a:solidFill>
                  <a:srgbClr val="CCFFCC"/>
                </a:solidFill>
                <a:effectLst>
                  <a:outerShdw blurRad="38100" dist="38100" dir="2700000" algn="tl">
                    <a:srgbClr val="000000"/>
                  </a:outerShdw>
                </a:effectLst>
              </a:rPr>
              <a:t>NO CONNECTION</a:t>
            </a:r>
            <a:endParaRPr lang="en-US" dirty="0"/>
          </a:p>
        </p:txBody>
      </p:sp>
      <p:pic>
        <p:nvPicPr>
          <p:cNvPr id="2" name="Picture 1"/>
          <p:cNvPicPr>
            <a:picLocks noChangeAspect="1"/>
          </p:cNvPicPr>
          <p:nvPr/>
        </p:nvPicPr>
        <p:blipFill>
          <a:blip r:embed="rId3"/>
          <a:stretch>
            <a:fillRect/>
          </a:stretch>
        </p:blipFill>
        <p:spPr>
          <a:xfrm>
            <a:off x="2438400" y="3810000"/>
            <a:ext cx="4254225" cy="2882900"/>
          </a:xfrm>
          <a:prstGeom prst="rect">
            <a:avLst/>
          </a:prstGeom>
        </p:spPr>
      </p:pic>
    </p:spTree>
    <p:extLst>
      <p:ext uri="{BB962C8B-B14F-4D97-AF65-F5344CB8AC3E}">
        <p14:creationId xmlns:p14="http://schemas.microsoft.com/office/powerpoint/2010/main" val="2479692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r>
              <a:rPr lang="en-US" sz="3200">
                <a:solidFill>
                  <a:srgbClr val="FFFFFF"/>
                </a:solidFill>
              </a:rPr>
              <a:t>How do you view your Students?</a:t>
            </a:r>
          </a:p>
        </p:txBody>
      </p:sp>
      <p:sp>
        <p:nvSpPr>
          <p:cNvPr id="5" name="TextBox 4"/>
          <p:cNvSpPr txBox="1"/>
          <p:nvPr/>
        </p:nvSpPr>
        <p:spPr>
          <a:xfrm>
            <a:off x="0" y="838200"/>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Secret:</a:t>
            </a:r>
            <a:endParaRPr lang="en-US" sz="1400" b="0" dirty="0" smtClean="0"/>
          </a:p>
        </p:txBody>
      </p:sp>
      <p:sp>
        <p:nvSpPr>
          <p:cNvPr id="6" name="TextBox 5"/>
          <p:cNvSpPr txBox="1"/>
          <p:nvPr/>
        </p:nvSpPr>
        <p:spPr>
          <a:xfrm>
            <a:off x="0" y="2209800"/>
            <a:ext cx="9144000" cy="1569660"/>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a:defRPr/>
            </a:pPr>
            <a:r>
              <a:rPr lang="en-US" sz="3200" dirty="0">
                <a:solidFill>
                  <a:srgbClr val="FFFF00"/>
                </a:solidFill>
                <a:effectLst>
                  <a:outerShdw blurRad="50800" dist="38100" dir="2700000" algn="tl" rotWithShape="0">
                    <a:srgbClr val="000000">
                      <a:alpha val="43000"/>
                    </a:srgbClr>
                  </a:outerShdw>
                </a:effectLst>
              </a:rPr>
              <a:t>Young people are </a:t>
            </a:r>
            <a:r>
              <a:rPr lang="en-US" sz="3200" dirty="0" smtClean="0">
                <a:solidFill>
                  <a:srgbClr val="FFFF00"/>
                </a:solidFill>
                <a:effectLst>
                  <a:outerShdw blurRad="50800" dist="38100" dir="2700000" algn="tl" rotWithShape="0">
                    <a:srgbClr val="000000">
                      <a:alpha val="43000"/>
                    </a:srgbClr>
                  </a:outerShdw>
                </a:effectLst>
              </a:rPr>
              <a:t>motivated</a:t>
            </a:r>
          </a:p>
          <a:p>
            <a:pPr algn="ctr">
              <a:defRPr/>
            </a:pPr>
            <a:r>
              <a:rPr lang="en-US" sz="3200" dirty="0" smtClean="0">
                <a:solidFill>
                  <a:srgbClr val="FFFF00"/>
                </a:solidFill>
                <a:effectLst>
                  <a:outerShdw blurRad="50800" dist="38100" dir="2700000" algn="tl" rotWithShape="0">
                    <a:srgbClr val="000000">
                      <a:alpha val="43000"/>
                    </a:srgbClr>
                  </a:outerShdw>
                </a:effectLst>
              </a:rPr>
              <a:t>by connection not </a:t>
            </a:r>
            <a:r>
              <a:rPr lang="en-US" sz="3200" dirty="0">
                <a:solidFill>
                  <a:srgbClr val="FFFF00"/>
                </a:solidFill>
                <a:effectLst>
                  <a:outerShdw blurRad="50800" dist="38100" dir="2700000" algn="tl" rotWithShape="0">
                    <a:srgbClr val="000000">
                      <a:alpha val="43000"/>
                    </a:srgbClr>
                  </a:outerShdw>
                </a:effectLst>
              </a:rPr>
              <a:t>by the </a:t>
            </a:r>
            <a:endParaRPr lang="en-US" sz="3200" dirty="0" smtClean="0">
              <a:solidFill>
                <a:srgbClr val="FFFF00"/>
              </a:solidFill>
              <a:effectLst>
                <a:outerShdw blurRad="50800" dist="38100" dir="2700000" algn="tl" rotWithShape="0">
                  <a:srgbClr val="000000">
                    <a:alpha val="43000"/>
                  </a:srgbClr>
                </a:outerShdw>
              </a:effectLst>
            </a:endParaRPr>
          </a:p>
          <a:p>
            <a:pPr algn="ctr">
              <a:defRPr/>
            </a:pPr>
            <a:r>
              <a:rPr lang="en-US" sz="3200" dirty="0" smtClean="0">
                <a:solidFill>
                  <a:srgbClr val="FFFF00"/>
                </a:solidFill>
                <a:effectLst>
                  <a:outerShdw blurRad="50800" dist="38100" dir="2700000" algn="tl" rotWithShape="0">
                    <a:srgbClr val="000000">
                      <a:alpha val="43000"/>
                    </a:srgbClr>
                  </a:outerShdw>
                </a:effectLst>
              </a:rPr>
              <a:t>actual </a:t>
            </a:r>
            <a:r>
              <a:rPr lang="en-US" sz="3200" dirty="0">
                <a:solidFill>
                  <a:srgbClr val="FFFF00"/>
                </a:solidFill>
                <a:effectLst>
                  <a:outerShdw blurRad="50800" dist="38100" dir="2700000" algn="tl" rotWithShape="0">
                    <a:srgbClr val="000000">
                      <a:alpha val="43000"/>
                    </a:srgbClr>
                  </a:outerShdw>
                </a:effectLst>
              </a:rPr>
              <a:t>work in the </a:t>
            </a:r>
            <a:r>
              <a:rPr lang="en-US" sz="3200" dirty="0" smtClean="0">
                <a:solidFill>
                  <a:srgbClr val="FFFF00"/>
                </a:solidFill>
                <a:effectLst>
                  <a:outerShdw blurRad="50800" dist="38100" dir="2700000" algn="tl" rotWithShape="0">
                    <a:srgbClr val="000000">
                      <a:alpha val="43000"/>
                    </a:srgbClr>
                  </a:outerShdw>
                </a:effectLst>
              </a:rPr>
              <a:t>classroom</a:t>
            </a:r>
            <a:endParaRPr lang="en-US" sz="2000" b="0" dirty="0"/>
          </a:p>
        </p:txBody>
      </p:sp>
      <p:sp>
        <p:nvSpPr>
          <p:cNvPr id="7" name="Rectangle 6"/>
          <p:cNvSpPr/>
          <p:nvPr/>
        </p:nvSpPr>
        <p:spPr>
          <a:xfrm>
            <a:off x="0" y="1447800"/>
            <a:ext cx="9144000" cy="707886"/>
          </a:xfrm>
          <a:prstGeom prst="rect">
            <a:avLst/>
          </a:prstGeom>
        </p:spPr>
        <p:txBody>
          <a:bodyPr wrap="square">
            <a:spAutoFit/>
          </a:bodyPr>
          <a:lstStyle/>
          <a:p>
            <a:pPr algn="ctr">
              <a:defRPr/>
            </a:pPr>
            <a:r>
              <a:rPr lang="en-US" dirty="0" smtClean="0">
                <a:solidFill>
                  <a:srgbClr val="CCFFCC"/>
                </a:solidFill>
                <a:effectLst>
                  <a:outerShdw blurRad="38100" dist="38100" dir="2700000" algn="tl">
                    <a:srgbClr val="000000"/>
                  </a:outerShdw>
                </a:effectLst>
              </a:rPr>
              <a:t>RELATIONSHIPS</a:t>
            </a:r>
            <a:endParaRPr lang="en-US" dirty="0"/>
          </a:p>
        </p:txBody>
      </p:sp>
      <p:pic>
        <p:nvPicPr>
          <p:cNvPr id="2" name="Picture 1"/>
          <p:cNvPicPr>
            <a:picLocks noChangeAspect="1"/>
          </p:cNvPicPr>
          <p:nvPr/>
        </p:nvPicPr>
        <p:blipFill>
          <a:blip r:embed="rId2"/>
          <a:stretch>
            <a:fillRect/>
          </a:stretch>
        </p:blipFill>
        <p:spPr>
          <a:xfrm>
            <a:off x="2819400" y="3962400"/>
            <a:ext cx="3438667" cy="2753674"/>
          </a:xfrm>
          <a:prstGeom prst="rect">
            <a:avLst/>
          </a:prstGeom>
        </p:spPr>
      </p:pic>
    </p:spTree>
    <p:extLst>
      <p:ext uri="{BB962C8B-B14F-4D97-AF65-F5344CB8AC3E}">
        <p14:creationId xmlns:p14="http://schemas.microsoft.com/office/powerpoint/2010/main" val="2162494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0"/>
            <a:ext cx="91440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r>
              <a:rPr lang="en-US" sz="3200">
                <a:solidFill>
                  <a:srgbClr val="FFFFFF"/>
                </a:solidFill>
              </a:rPr>
              <a:t>How do you view your Students?</a:t>
            </a:r>
          </a:p>
        </p:txBody>
      </p:sp>
      <p:sp>
        <p:nvSpPr>
          <p:cNvPr id="5" name="TextBox 4"/>
          <p:cNvSpPr txBox="1"/>
          <p:nvPr/>
        </p:nvSpPr>
        <p:spPr>
          <a:xfrm>
            <a:off x="0" y="762000"/>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Problem:</a:t>
            </a:r>
            <a:endParaRPr lang="en-US" sz="1400" b="0" dirty="0" smtClean="0"/>
          </a:p>
        </p:txBody>
      </p:sp>
      <p:sp>
        <p:nvSpPr>
          <p:cNvPr id="6" name="TextBox 5"/>
          <p:cNvSpPr txBox="1"/>
          <p:nvPr/>
        </p:nvSpPr>
        <p:spPr>
          <a:xfrm>
            <a:off x="0" y="1752600"/>
            <a:ext cx="9144000" cy="400050"/>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000" dirty="0" smtClean="0">
                <a:solidFill>
                  <a:srgbClr val="FFFF00"/>
                </a:solidFill>
                <a:effectLst>
                  <a:outerShdw blurRad="38100" dist="38100" dir="2700000" algn="tl">
                    <a:srgbClr val="000000"/>
                  </a:outerShdw>
                </a:effectLst>
              </a:rPr>
              <a:t>Students are just not motivated to Learn.</a:t>
            </a:r>
          </a:p>
        </p:txBody>
      </p:sp>
      <p:sp>
        <p:nvSpPr>
          <p:cNvPr id="7" name="Rectangle 6"/>
          <p:cNvSpPr/>
          <p:nvPr/>
        </p:nvSpPr>
        <p:spPr>
          <a:xfrm>
            <a:off x="0" y="1219200"/>
            <a:ext cx="9144000" cy="523875"/>
          </a:xfrm>
          <a:prstGeom prst="rect">
            <a:avLst/>
          </a:prstGeom>
        </p:spPr>
        <p:txBody>
          <a:bodyPr wrap="square">
            <a:spAutoFit/>
          </a:bodyPr>
          <a:lstStyle/>
          <a:p>
            <a:pPr algn="ctr">
              <a:defRPr/>
            </a:pPr>
            <a:r>
              <a:rPr lang="en-US" sz="2800" dirty="0">
                <a:solidFill>
                  <a:srgbClr val="CCFFCC"/>
                </a:solidFill>
                <a:effectLst>
                  <a:outerShdw blurRad="38100" dist="38100" dir="2700000" algn="tl">
                    <a:srgbClr val="000000"/>
                  </a:outerShdw>
                </a:effectLst>
              </a:rPr>
              <a:t>MOTIVATION</a:t>
            </a:r>
            <a:endParaRPr lang="en-US" sz="2800" dirty="0"/>
          </a:p>
        </p:txBody>
      </p:sp>
      <p:sp>
        <p:nvSpPr>
          <p:cNvPr id="10" name="TextBox 9"/>
          <p:cNvSpPr txBox="1"/>
          <p:nvPr/>
        </p:nvSpPr>
        <p:spPr>
          <a:xfrm>
            <a:off x="0" y="2568575"/>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Reality:</a:t>
            </a:r>
            <a:endParaRPr lang="en-US" sz="1400" b="0" dirty="0" smtClean="0"/>
          </a:p>
        </p:txBody>
      </p:sp>
      <p:sp>
        <p:nvSpPr>
          <p:cNvPr id="11" name="TextBox 10"/>
          <p:cNvSpPr txBox="1"/>
          <p:nvPr/>
        </p:nvSpPr>
        <p:spPr>
          <a:xfrm>
            <a:off x="25400" y="3559175"/>
            <a:ext cx="9144000" cy="70802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000" dirty="0" smtClean="0">
                <a:solidFill>
                  <a:srgbClr val="FFFF00"/>
                </a:solidFill>
                <a:effectLst>
                  <a:outerShdw blurRad="38100" dist="38100" dir="2700000" algn="tl">
                    <a:srgbClr val="000000"/>
                  </a:outerShdw>
                </a:effectLst>
              </a:rPr>
              <a:t>Students do not see a practical connection </a:t>
            </a:r>
          </a:p>
          <a:p>
            <a:pPr algn="ctr" eaLnBrk="1" hangingPunct="1">
              <a:defRPr/>
            </a:pPr>
            <a:r>
              <a:rPr lang="en-US" sz="2000" dirty="0" smtClean="0">
                <a:solidFill>
                  <a:srgbClr val="FFFF00"/>
                </a:solidFill>
                <a:effectLst>
                  <a:outerShdw blurRad="38100" dist="38100" dir="2700000" algn="tl">
                    <a:srgbClr val="000000"/>
                  </a:outerShdw>
                </a:effectLst>
              </a:rPr>
              <a:t>between the classroom and the real world. </a:t>
            </a:r>
            <a:endParaRPr lang="en-US" sz="1400" b="0" dirty="0" smtClean="0"/>
          </a:p>
        </p:txBody>
      </p:sp>
      <p:sp>
        <p:nvSpPr>
          <p:cNvPr id="12" name="TextBox 11"/>
          <p:cNvSpPr txBox="1"/>
          <p:nvPr/>
        </p:nvSpPr>
        <p:spPr>
          <a:xfrm>
            <a:off x="12700" y="3025775"/>
            <a:ext cx="9144000" cy="739775"/>
          </a:xfrm>
          <a:prstGeom prst="rect">
            <a:avLst/>
          </a:prstGeom>
          <a:noFill/>
        </p:spPr>
        <p:txBody>
          <a:bodyPr wrap="square">
            <a:spAutoFit/>
          </a:bodyPr>
          <a:lstStyle/>
          <a:p>
            <a:pPr algn="ctr">
              <a:defRPr/>
            </a:pPr>
            <a:r>
              <a:rPr lang="en-US" sz="2800" dirty="0">
                <a:solidFill>
                  <a:srgbClr val="CCFFCC"/>
                </a:solidFill>
                <a:effectLst>
                  <a:outerShdw blurRad="50800" dist="38100" dir="2700000" algn="tl" rotWithShape="0">
                    <a:srgbClr val="000000">
                      <a:alpha val="43000"/>
                    </a:srgbClr>
                  </a:outerShdw>
                </a:effectLst>
                <a:ea typeface="+mn-ea"/>
                <a:cs typeface="+mn-cs"/>
              </a:rPr>
              <a:t>NO CONNECTION</a:t>
            </a:r>
          </a:p>
          <a:p>
            <a:pPr>
              <a:defRPr/>
            </a:pPr>
            <a:r>
              <a:rPr lang="en-US" sz="1400" b="0" dirty="0">
                <a:ea typeface="+mn-ea"/>
                <a:cs typeface="+mn-cs"/>
              </a:rPr>
              <a:t>         </a:t>
            </a:r>
          </a:p>
        </p:txBody>
      </p:sp>
      <p:sp>
        <p:nvSpPr>
          <p:cNvPr id="13" name="TextBox 12"/>
          <p:cNvSpPr txBox="1"/>
          <p:nvPr/>
        </p:nvSpPr>
        <p:spPr>
          <a:xfrm>
            <a:off x="0" y="4638675"/>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0000FF"/>
                </a:solidFill>
                <a:effectLst>
                  <a:outerShdw blurRad="38100" dist="38100" dir="2700000" algn="tl">
                    <a:srgbClr val="000000"/>
                  </a:outerShdw>
                </a:effectLst>
              </a:rPr>
              <a:t>The Secret:</a:t>
            </a:r>
            <a:endParaRPr lang="en-US" sz="1400" b="0" dirty="0" smtClean="0"/>
          </a:p>
        </p:txBody>
      </p:sp>
      <p:sp>
        <p:nvSpPr>
          <p:cNvPr id="14" name="TextBox 13"/>
          <p:cNvSpPr txBox="1"/>
          <p:nvPr/>
        </p:nvSpPr>
        <p:spPr>
          <a:xfrm>
            <a:off x="0" y="5095875"/>
            <a:ext cx="9144000" cy="523875"/>
          </a:xfrm>
          <a:prstGeom prst="rect">
            <a:avLst/>
          </a:prstGeom>
          <a:noFill/>
        </p:spPr>
        <p:txBody>
          <a:bodyPr wrap="square">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defRPr/>
            </a:pPr>
            <a:r>
              <a:rPr lang="en-US" sz="2800" dirty="0" smtClean="0">
                <a:solidFill>
                  <a:srgbClr val="CCFFCC"/>
                </a:solidFill>
                <a:effectLst>
                  <a:outerShdw blurRad="38100" dist="38100" dir="2700000" algn="tl">
                    <a:srgbClr val="000000"/>
                  </a:outerShdw>
                </a:effectLst>
              </a:rPr>
              <a:t>RELATIONSHIPS</a:t>
            </a:r>
            <a:endParaRPr lang="en-US" sz="1400" b="0" dirty="0" smtClean="0"/>
          </a:p>
        </p:txBody>
      </p:sp>
      <p:sp>
        <p:nvSpPr>
          <p:cNvPr id="15" name="TextBox 14"/>
          <p:cNvSpPr txBox="1"/>
          <p:nvPr/>
        </p:nvSpPr>
        <p:spPr>
          <a:xfrm>
            <a:off x="0" y="5629275"/>
            <a:ext cx="9144000" cy="923925"/>
          </a:xfrm>
          <a:prstGeom prst="rect">
            <a:avLst/>
          </a:prstGeom>
          <a:noFill/>
        </p:spPr>
        <p:txBody>
          <a:bodyPr wrap="square">
            <a:spAutoFit/>
          </a:bodyPr>
          <a:lstStyle/>
          <a:p>
            <a:pPr algn="ctr">
              <a:defRPr/>
            </a:pPr>
            <a:r>
              <a:rPr lang="en-US" sz="2000" dirty="0">
                <a:solidFill>
                  <a:srgbClr val="FFFF00"/>
                </a:solidFill>
                <a:effectLst>
                  <a:outerShdw blurRad="50800" dist="38100" dir="2700000" algn="tl" rotWithShape="0">
                    <a:srgbClr val="000000">
                      <a:alpha val="43000"/>
                    </a:srgbClr>
                  </a:outerShdw>
                </a:effectLst>
                <a:ea typeface="+mn-ea"/>
                <a:cs typeface="+mn-cs"/>
              </a:rPr>
              <a:t>Young</a:t>
            </a:r>
            <a:r>
              <a:rPr lang="en-US" sz="2000" dirty="0" smtClean="0">
                <a:solidFill>
                  <a:srgbClr val="FFFF00"/>
                </a:solidFill>
                <a:effectLst>
                  <a:outerShdw blurRad="50800" dist="38100" dir="2700000" algn="tl" rotWithShape="0">
                    <a:srgbClr val="000000">
                      <a:alpha val="43000"/>
                    </a:srgbClr>
                  </a:outerShdw>
                </a:effectLst>
                <a:ea typeface="+mn-ea"/>
                <a:cs typeface="+mn-cs"/>
              </a:rPr>
              <a:t> people </a:t>
            </a:r>
            <a:r>
              <a:rPr lang="en-US" sz="2000" dirty="0">
                <a:solidFill>
                  <a:srgbClr val="FFFF00"/>
                </a:solidFill>
                <a:effectLst>
                  <a:outerShdw blurRad="50800" dist="38100" dir="2700000" algn="tl" rotWithShape="0">
                    <a:srgbClr val="000000">
                      <a:alpha val="43000"/>
                    </a:srgbClr>
                  </a:outerShdw>
                </a:effectLst>
                <a:ea typeface="+mn-ea"/>
                <a:cs typeface="+mn-cs"/>
              </a:rPr>
              <a:t>are motivated by connection</a:t>
            </a:r>
          </a:p>
          <a:p>
            <a:pPr algn="ctr">
              <a:defRPr/>
            </a:pPr>
            <a:r>
              <a:rPr lang="en-US" sz="2000" dirty="0">
                <a:solidFill>
                  <a:srgbClr val="FFFF00"/>
                </a:solidFill>
                <a:effectLst>
                  <a:outerShdw blurRad="50800" dist="38100" dir="2700000" algn="tl" rotWithShape="0">
                    <a:srgbClr val="000000">
                      <a:alpha val="43000"/>
                    </a:srgbClr>
                  </a:outerShdw>
                </a:effectLst>
                <a:ea typeface="+mn-ea"/>
                <a:cs typeface="+mn-cs"/>
              </a:rPr>
              <a:t>not by the actual work in the classroom. </a:t>
            </a:r>
            <a:endParaRPr lang="en-US" sz="1400" b="0" dirty="0">
              <a:ea typeface="+mn-ea"/>
              <a:cs typeface="+mn-cs"/>
            </a:endParaRPr>
          </a:p>
          <a:p>
            <a:pPr>
              <a:defRPr/>
            </a:pPr>
            <a:r>
              <a:rPr lang="en-US" sz="1400" b="0" dirty="0">
                <a:ea typeface="+mn-ea"/>
                <a:cs typeface="+mn-cs"/>
              </a:rPr>
              <a:t>         </a:t>
            </a:r>
          </a:p>
        </p:txBody>
      </p:sp>
    </p:spTree>
    <p:extLst>
      <p:ext uri="{BB962C8B-B14F-4D97-AF65-F5344CB8AC3E}">
        <p14:creationId xmlns:p14="http://schemas.microsoft.com/office/powerpoint/2010/main" val="41708489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
          <p:cNvSpPr txBox="1">
            <a:spLocks noChangeArrowheads="1"/>
          </p:cNvSpPr>
          <p:nvPr/>
        </p:nvSpPr>
        <p:spPr bwMode="auto">
          <a:xfrm>
            <a:off x="0" y="0"/>
            <a:ext cx="9144000" cy="1055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742950" indent="-285750" eaLnBrk="0" hangingPunct="0">
              <a:defRPr sz="4000" b="1">
                <a:solidFill>
                  <a:schemeClr val="tx1"/>
                </a:solidFill>
                <a:latin typeface="Georgia" charset="0"/>
                <a:ea typeface="ＭＳ Ｐゴシック" charset="0"/>
              </a:defRPr>
            </a:lvl2pPr>
            <a:lvl3pPr marL="1143000" indent="-228600" eaLnBrk="0" hangingPunct="0">
              <a:defRPr sz="4000" b="1">
                <a:solidFill>
                  <a:schemeClr val="tx1"/>
                </a:solidFill>
                <a:latin typeface="Georgia" charset="0"/>
                <a:ea typeface="ＭＳ Ｐゴシック" charset="0"/>
              </a:defRPr>
            </a:lvl3pPr>
            <a:lvl4pPr marL="1600200" indent="-228600" eaLnBrk="0" hangingPunct="0">
              <a:defRPr sz="4000" b="1">
                <a:solidFill>
                  <a:schemeClr val="tx1"/>
                </a:solidFill>
                <a:latin typeface="Georgia" charset="0"/>
                <a:ea typeface="ＭＳ Ｐゴシック" charset="0"/>
              </a:defRPr>
            </a:lvl4pPr>
            <a:lvl5pPr marL="2057400" indent="-228600" eaLnBrk="0" hangingPunct="0">
              <a:defRPr sz="4000" b="1">
                <a:solidFill>
                  <a:schemeClr val="tx1"/>
                </a:solidFill>
                <a:latin typeface="Georgia" charset="0"/>
                <a:ea typeface="ＭＳ Ｐゴシック" charset="0"/>
              </a:defRPr>
            </a:lvl5pPr>
            <a:lvl6pPr marL="2514600" indent="-228600" eaLnBrk="0" fontAlgn="base" hangingPunct="0">
              <a:spcBef>
                <a:spcPct val="0"/>
              </a:spcBef>
              <a:spcAft>
                <a:spcPct val="0"/>
              </a:spcAft>
              <a:defRPr sz="4000" b="1">
                <a:solidFill>
                  <a:schemeClr val="tx1"/>
                </a:solidFill>
                <a:latin typeface="Georgia" charset="0"/>
                <a:ea typeface="ＭＳ Ｐゴシック" charset="0"/>
              </a:defRPr>
            </a:lvl6pPr>
            <a:lvl7pPr marL="2971800" indent="-228600" eaLnBrk="0" fontAlgn="base" hangingPunct="0">
              <a:spcBef>
                <a:spcPct val="0"/>
              </a:spcBef>
              <a:spcAft>
                <a:spcPct val="0"/>
              </a:spcAft>
              <a:defRPr sz="4000" b="1">
                <a:solidFill>
                  <a:schemeClr val="tx1"/>
                </a:solidFill>
                <a:latin typeface="Georgia" charset="0"/>
                <a:ea typeface="ＭＳ Ｐゴシック" charset="0"/>
              </a:defRPr>
            </a:lvl7pPr>
            <a:lvl8pPr marL="3429000" indent="-228600" eaLnBrk="0" fontAlgn="base" hangingPunct="0">
              <a:spcBef>
                <a:spcPct val="0"/>
              </a:spcBef>
              <a:spcAft>
                <a:spcPct val="0"/>
              </a:spcAft>
              <a:defRPr sz="4000" b="1">
                <a:solidFill>
                  <a:schemeClr val="tx1"/>
                </a:solidFill>
                <a:latin typeface="Georgia" charset="0"/>
                <a:ea typeface="ＭＳ Ｐゴシック" charset="0"/>
              </a:defRPr>
            </a:lvl8pPr>
            <a:lvl9pPr marL="3886200" indent="-228600" eaLnBrk="0" fontAlgn="base" hangingPunct="0">
              <a:spcBef>
                <a:spcPct val="0"/>
              </a:spcBef>
              <a:spcAft>
                <a:spcPct val="0"/>
              </a:spcAft>
              <a:defRPr sz="4000" b="1">
                <a:solidFill>
                  <a:schemeClr val="tx1"/>
                </a:solidFill>
                <a:latin typeface="Georgia" charset="0"/>
                <a:ea typeface="ＭＳ Ｐゴシック" charset="0"/>
              </a:defRPr>
            </a:lvl9pPr>
          </a:lstStyle>
          <a:p>
            <a:pPr algn="ctr" eaLnBrk="1" hangingPunct="1">
              <a:spcBef>
                <a:spcPct val="15000"/>
              </a:spcBef>
            </a:pPr>
            <a:endParaRPr lang="en-US" sz="200">
              <a:solidFill>
                <a:schemeClr val="bg1"/>
              </a:solidFill>
            </a:endParaRPr>
          </a:p>
          <a:p>
            <a:pPr algn="ctr" eaLnBrk="1" hangingPunct="1">
              <a:spcBef>
                <a:spcPct val="15000"/>
              </a:spcBef>
            </a:pPr>
            <a:r>
              <a:rPr lang="en-US">
                <a:solidFill>
                  <a:schemeClr val="bg1"/>
                </a:solidFill>
              </a:rPr>
              <a:t>Philosophy, Purpose &amp; Mission</a:t>
            </a:r>
          </a:p>
          <a:p>
            <a:pPr algn="ctr" eaLnBrk="1" hangingPunct="1">
              <a:spcBef>
                <a:spcPct val="15000"/>
              </a:spcBef>
            </a:pPr>
            <a:endParaRPr lang="en-US" sz="1100">
              <a:solidFill>
                <a:schemeClr val="bg1"/>
              </a:solidFill>
            </a:endParaRPr>
          </a:p>
        </p:txBody>
      </p:sp>
      <p:sp>
        <p:nvSpPr>
          <p:cNvPr id="9" name="TextBox 8"/>
          <p:cNvSpPr txBox="1"/>
          <p:nvPr/>
        </p:nvSpPr>
        <p:spPr>
          <a:xfrm>
            <a:off x="152400" y="1168400"/>
            <a:ext cx="8839200" cy="584200"/>
          </a:xfrm>
          <a:prstGeom prst="rect">
            <a:avLst/>
          </a:prstGeom>
          <a:noFill/>
        </p:spPr>
        <p:txBody>
          <a:bodyPr>
            <a:spAutoFit/>
          </a:bodyPr>
          <a:lstStyle>
            <a:lvl1pPr eaLnBrk="0" hangingPunct="0">
              <a:defRPr sz="4000" b="1">
                <a:solidFill>
                  <a:schemeClr val="tx1"/>
                </a:solidFill>
                <a:latin typeface="Georgia" charset="0"/>
                <a:ea typeface="ＭＳ Ｐゴシック" charset="0"/>
                <a:cs typeface="ＭＳ Ｐゴシック" charset="0"/>
              </a:defRPr>
            </a:lvl1pPr>
            <a:lvl2pPr marL="37931725" indent="-37474525" eaLnBrk="0" hangingPunct="0">
              <a:defRPr sz="4000" b="1">
                <a:solidFill>
                  <a:schemeClr val="tx1"/>
                </a:solidFill>
                <a:latin typeface="Georgia" charset="0"/>
                <a:ea typeface="ＭＳ Ｐゴシック" charset="0"/>
              </a:defRPr>
            </a:lvl2pPr>
            <a:lvl3pPr eaLnBrk="0" hangingPunct="0">
              <a:defRPr sz="4000" b="1">
                <a:solidFill>
                  <a:schemeClr val="tx1"/>
                </a:solidFill>
                <a:latin typeface="Georgia" charset="0"/>
                <a:ea typeface="ＭＳ Ｐゴシック" charset="0"/>
              </a:defRPr>
            </a:lvl3pPr>
            <a:lvl4pPr eaLnBrk="0" hangingPunct="0">
              <a:defRPr sz="4000" b="1">
                <a:solidFill>
                  <a:schemeClr val="tx1"/>
                </a:solidFill>
                <a:latin typeface="Georgia" charset="0"/>
                <a:ea typeface="ＭＳ Ｐゴシック" charset="0"/>
              </a:defRPr>
            </a:lvl4pPr>
            <a:lvl5pPr eaLnBrk="0" hangingPunct="0">
              <a:defRPr sz="4000" b="1">
                <a:solidFill>
                  <a:schemeClr val="tx1"/>
                </a:solidFill>
                <a:latin typeface="Georgia" charset="0"/>
                <a:ea typeface="ＭＳ Ｐゴシック" charset="0"/>
              </a:defRPr>
            </a:lvl5pPr>
            <a:lvl6pPr marL="457200" eaLnBrk="0" fontAlgn="base" hangingPunct="0">
              <a:spcBef>
                <a:spcPct val="0"/>
              </a:spcBef>
              <a:spcAft>
                <a:spcPct val="0"/>
              </a:spcAft>
              <a:defRPr sz="4000" b="1">
                <a:solidFill>
                  <a:schemeClr val="tx1"/>
                </a:solidFill>
                <a:latin typeface="Georgia" charset="0"/>
                <a:ea typeface="ＭＳ Ｐゴシック" charset="0"/>
              </a:defRPr>
            </a:lvl6pPr>
            <a:lvl7pPr marL="914400" eaLnBrk="0" fontAlgn="base" hangingPunct="0">
              <a:spcBef>
                <a:spcPct val="0"/>
              </a:spcBef>
              <a:spcAft>
                <a:spcPct val="0"/>
              </a:spcAft>
              <a:defRPr sz="4000" b="1">
                <a:solidFill>
                  <a:schemeClr val="tx1"/>
                </a:solidFill>
                <a:latin typeface="Georgia" charset="0"/>
                <a:ea typeface="ＭＳ Ｐゴシック" charset="0"/>
              </a:defRPr>
            </a:lvl7pPr>
            <a:lvl8pPr marL="1371600" eaLnBrk="0" fontAlgn="base" hangingPunct="0">
              <a:spcBef>
                <a:spcPct val="0"/>
              </a:spcBef>
              <a:spcAft>
                <a:spcPct val="0"/>
              </a:spcAft>
              <a:defRPr sz="4000" b="1">
                <a:solidFill>
                  <a:schemeClr val="tx1"/>
                </a:solidFill>
                <a:latin typeface="Georgia" charset="0"/>
                <a:ea typeface="ＭＳ Ｐゴシック" charset="0"/>
              </a:defRPr>
            </a:lvl8pPr>
            <a:lvl9pPr marL="1828800" eaLnBrk="0" fontAlgn="base" hangingPunct="0">
              <a:spcBef>
                <a:spcPct val="0"/>
              </a:spcBef>
              <a:spcAft>
                <a:spcPct val="0"/>
              </a:spcAft>
              <a:defRPr sz="4000" b="1">
                <a:solidFill>
                  <a:schemeClr val="tx1"/>
                </a:solidFill>
                <a:latin typeface="Georgia" charset="0"/>
                <a:ea typeface="ＭＳ Ｐゴシック" charset="0"/>
              </a:defRPr>
            </a:lvl9pPr>
          </a:lstStyle>
          <a:p>
            <a:pPr eaLnBrk="1" hangingPunct="1">
              <a:defRPr/>
            </a:pPr>
            <a:r>
              <a:rPr lang="en-US" sz="3200" dirty="0" smtClean="0">
                <a:effectLst>
                  <a:outerShdw blurRad="38100" dist="38100" dir="2700000" algn="tl">
                    <a:srgbClr val="FFFFFF"/>
                  </a:outerShdw>
                </a:effectLst>
              </a:rPr>
              <a:t>Program Philosophy</a:t>
            </a:r>
            <a:endParaRPr lang="en-US" sz="3200" b="0" dirty="0" smtClean="0">
              <a:effectLst>
                <a:outerShdw blurRad="38100" dist="38100" dir="2700000" algn="tl">
                  <a:srgbClr val="FFFFFF"/>
                </a:outerShdw>
              </a:effectLst>
            </a:endParaRPr>
          </a:p>
        </p:txBody>
      </p:sp>
      <p:sp>
        <p:nvSpPr>
          <p:cNvPr id="12" name="Rectangle 11"/>
          <p:cNvSpPr/>
          <p:nvPr/>
        </p:nvSpPr>
        <p:spPr>
          <a:xfrm>
            <a:off x="762000" y="1752600"/>
            <a:ext cx="45720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Know why you</a:t>
            </a:r>
            <a:r>
              <a:rPr lang="ja-JP" altLang="en-US" sz="2400">
                <a:solidFill>
                  <a:srgbClr val="FFFF00"/>
                </a:solidFill>
                <a:effectLst>
                  <a:outerShdw blurRad="38100" dist="38100" dir="2700000" algn="tl">
                    <a:srgbClr val="000000"/>
                  </a:outerShdw>
                </a:effectLst>
              </a:rPr>
              <a:t>’</a:t>
            </a:r>
            <a:r>
              <a:rPr lang="en-US" sz="2400">
                <a:solidFill>
                  <a:srgbClr val="FFFF00"/>
                </a:solidFill>
                <a:effectLst>
                  <a:outerShdw blurRad="38100" dist="38100" dir="2700000" algn="tl">
                    <a:srgbClr val="000000"/>
                  </a:outerShdw>
                </a:effectLst>
              </a:rPr>
              <a:t>re there.</a:t>
            </a:r>
          </a:p>
        </p:txBody>
      </p:sp>
      <p:sp>
        <p:nvSpPr>
          <p:cNvPr id="13" name="Rectangle 12"/>
          <p:cNvSpPr/>
          <p:nvPr/>
        </p:nvSpPr>
        <p:spPr>
          <a:xfrm>
            <a:off x="762000" y="3810000"/>
            <a:ext cx="5334000" cy="461963"/>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Know how you will function.</a:t>
            </a:r>
          </a:p>
        </p:txBody>
      </p:sp>
      <p:sp>
        <p:nvSpPr>
          <p:cNvPr id="15" name="Rectangle 14"/>
          <p:cNvSpPr/>
          <p:nvPr/>
        </p:nvSpPr>
        <p:spPr>
          <a:xfrm>
            <a:off x="1219200" y="2133600"/>
            <a:ext cx="52578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How do you view your position?</a:t>
            </a:r>
          </a:p>
        </p:txBody>
      </p:sp>
      <p:sp>
        <p:nvSpPr>
          <p:cNvPr id="16" name="Rectangle 15"/>
          <p:cNvSpPr/>
          <p:nvPr/>
        </p:nvSpPr>
        <p:spPr>
          <a:xfrm>
            <a:off x="1219200" y="2514600"/>
            <a:ext cx="52578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Teacher or Leader?</a:t>
            </a:r>
          </a:p>
        </p:txBody>
      </p:sp>
      <p:sp>
        <p:nvSpPr>
          <p:cNvPr id="17" name="Rectangle 16"/>
          <p:cNvSpPr/>
          <p:nvPr/>
        </p:nvSpPr>
        <p:spPr>
          <a:xfrm>
            <a:off x="1219200" y="2895600"/>
            <a:ext cx="52578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How do you view your duties?</a:t>
            </a:r>
          </a:p>
        </p:txBody>
      </p:sp>
      <p:sp>
        <p:nvSpPr>
          <p:cNvPr id="18" name="Rectangle 17"/>
          <p:cNvSpPr/>
          <p:nvPr/>
        </p:nvSpPr>
        <p:spPr>
          <a:xfrm>
            <a:off x="1219200" y="3276600"/>
            <a:ext cx="52578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Classroom or Program?</a:t>
            </a:r>
          </a:p>
        </p:txBody>
      </p:sp>
      <p:sp>
        <p:nvSpPr>
          <p:cNvPr id="19" name="Rectangle 18"/>
          <p:cNvSpPr/>
          <p:nvPr/>
        </p:nvSpPr>
        <p:spPr>
          <a:xfrm>
            <a:off x="1219200" y="4267200"/>
            <a:ext cx="4572000" cy="461963"/>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Instruction: Preparation </a:t>
            </a:r>
          </a:p>
        </p:txBody>
      </p:sp>
      <p:sp>
        <p:nvSpPr>
          <p:cNvPr id="20" name="Rectangle 19"/>
          <p:cNvSpPr/>
          <p:nvPr/>
        </p:nvSpPr>
        <p:spPr>
          <a:xfrm>
            <a:off x="1219200" y="4643438"/>
            <a:ext cx="7391400" cy="461962"/>
          </a:xfrm>
          <a:prstGeom prst="rect">
            <a:avLst/>
          </a:prstGeom>
        </p:spPr>
        <p:txBody>
          <a:bodyPr>
            <a:spAutoFit/>
          </a:bodyPr>
          <a:lstStyle/>
          <a:p>
            <a:pPr>
              <a:defRPr/>
            </a:pPr>
            <a:r>
              <a:rPr lang="en-US" sz="2400" dirty="0">
                <a:solidFill>
                  <a:srgbClr val="CCFFCC"/>
                </a:solidFill>
                <a:effectLst>
                  <a:outerShdw blurRad="38100" dist="38100" dir="2700000" algn="tl">
                    <a:srgbClr val="000000"/>
                  </a:outerShdw>
                </a:effectLst>
              </a:rPr>
              <a:t>Hands On: Where the Learning takes place</a:t>
            </a:r>
          </a:p>
        </p:txBody>
      </p:sp>
      <p:sp>
        <p:nvSpPr>
          <p:cNvPr id="21" name="Rectangle 20"/>
          <p:cNvSpPr/>
          <p:nvPr/>
        </p:nvSpPr>
        <p:spPr>
          <a:xfrm>
            <a:off x="762000" y="5176838"/>
            <a:ext cx="5334000" cy="461962"/>
          </a:xfrm>
          <a:prstGeom prst="rect">
            <a:avLst/>
          </a:prstGeom>
        </p:spPr>
        <p:txBody>
          <a:bodyPr>
            <a:spAutoFit/>
          </a:bodyPr>
          <a:lstStyle/>
          <a:p>
            <a:pPr>
              <a:defRPr/>
            </a:pPr>
            <a:r>
              <a:rPr lang="en-US" sz="2400">
                <a:solidFill>
                  <a:srgbClr val="FFFF00"/>
                </a:solidFill>
                <a:effectLst>
                  <a:outerShdw blurRad="38100" dist="38100" dir="2700000" algn="tl">
                    <a:srgbClr val="000000"/>
                  </a:outerShdw>
                </a:effectLst>
              </a:rPr>
              <a:t>Know where you are going.</a:t>
            </a:r>
          </a:p>
        </p:txBody>
      </p:sp>
      <p:sp>
        <p:nvSpPr>
          <p:cNvPr id="22" name="Rectangle 21"/>
          <p:cNvSpPr/>
          <p:nvPr/>
        </p:nvSpPr>
        <p:spPr>
          <a:xfrm>
            <a:off x="1219200" y="5634038"/>
            <a:ext cx="5334000" cy="461962"/>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Ready – Aim - Fire</a:t>
            </a:r>
          </a:p>
        </p:txBody>
      </p:sp>
      <p:sp>
        <p:nvSpPr>
          <p:cNvPr id="23" name="Rectangle 22"/>
          <p:cNvSpPr/>
          <p:nvPr/>
        </p:nvSpPr>
        <p:spPr>
          <a:xfrm>
            <a:off x="1219200" y="6019800"/>
            <a:ext cx="5334000" cy="461963"/>
          </a:xfrm>
          <a:prstGeom prst="rect">
            <a:avLst/>
          </a:prstGeom>
        </p:spPr>
        <p:txBody>
          <a:bodyPr>
            <a:spAutoFit/>
          </a:bodyPr>
          <a:lstStyle/>
          <a:p>
            <a:pPr>
              <a:defRPr/>
            </a:pPr>
            <a:r>
              <a:rPr lang="en-US" sz="2400">
                <a:solidFill>
                  <a:srgbClr val="CCFFCC"/>
                </a:solidFill>
                <a:effectLst>
                  <a:outerShdw blurRad="38100" dist="38100" dir="2700000" algn="tl">
                    <a:srgbClr val="000000"/>
                  </a:outerShdw>
                </a:effectLst>
              </a:rPr>
              <a:t>Ready – Fire - Aim</a:t>
            </a:r>
          </a:p>
        </p:txBody>
      </p:sp>
    </p:spTree>
    <p:extLst>
      <p:ext uri="{BB962C8B-B14F-4D97-AF65-F5344CB8AC3E}">
        <p14:creationId xmlns:p14="http://schemas.microsoft.com/office/powerpoint/2010/main" val="456608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accel="50000" decel="5000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0-#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P spid="20" grpId="0"/>
      <p:bldP spid="21" grpId="0"/>
      <p:bldP spid="22" grpId="0"/>
      <p:bldP spid="2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Georgi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Georgia"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26370</TotalTime>
  <Words>878</Words>
  <Application>Microsoft Macintosh PowerPoint</Application>
  <PresentationFormat>On-screen Show (4:3)</PresentationFormat>
  <Paragraphs>242</Paragraphs>
  <Slides>24</Slides>
  <Notes>18</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SCOE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dblake</dc:creator>
  <cp:lastModifiedBy>John Chevalier</cp:lastModifiedBy>
  <cp:revision>110</cp:revision>
  <dcterms:created xsi:type="dcterms:W3CDTF">2014-02-23T23:54:08Z</dcterms:created>
  <dcterms:modified xsi:type="dcterms:W3CDTF">2014-03-04T01:24:59Z</dcterms:modified>
</cp:coreProperties>
</file>